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notesMasterIdLst>
    <p:notesMasterId r:id="rId24"/>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jpe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jpe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jpeg"/><Relationship Id="rId2" Type="http://schemas.openxmlformats.org/officeDocument/2006/relationships/image" Target="../media/image-12-2.jpeg"/><Relationship Id="rId3" Type="http://schemas.openxmlformats.org/officeDocument/2006/relationships/slideLayout" Target="../slideLayouts/slideLayout1.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jpeg"/><Relationship Id="rId2" Type="http://schemas.openxmlformats.org/officeDocument/2006/relationships/image" Target="../media/image-13-2.jpe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jpe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slideLayout" Target="../slideLayouts/slideLayout1.xml"/><Relationship Id="rId7"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jpe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slideLayout" Target="../slideLayouts/slideLayout1.xml"/><Relationship Id="rId5"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jpe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jpe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jpe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jpe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jpeg"/><Relationship Id="rId2" Type="http://schemas.openxmlformats.org/officeDocument/2006/relationships/image" Target="../media/image-21-2.png"/><Relationship Id="rId3" Type="http://schemas.openxmlformats.org/officeDocument/2006/relationships/image" Target="../media/image-21-3.png"/><Relationship Id="rId4" Type="http://schemas.openxmlformats.org/officeDocument/2006/relationships/image" Target="../media/image-21-4.png"/><Relationship Id="rId5" Type="http://schemas.openxmlformats.org/officeDocument/2006/relationships/slideLayout" Target="../slideLayouts/slideLayout1.xml"/><Relationship Id="rId6"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jpe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jpeg"/><Relationship Id="rId2" Type="http://schemas.openxmlformats.org/officeDocument/2006/relationships/image" Target="../media/image-5-2.jpe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jpeg"/><Relationship Id="rId2" Type="http://schemas.openxmlformats.org/officeDocument/2006/relationships/image" Target="../media/image-6-2.jpe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jpe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jpe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jpe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sp>
        <p:nvSpPr>
          <p:cNvPr id="3" name="Shape 1"/>
          <p:cNvSpPr/>
          <p:nvPr/>
        </p:nvSpPr>
        <p:spPr>
          <a:xfrm>
            <a:off x="0" y="0"/>
            <a:ext cx="4953000" cy="4019550"/>
          </a:xfrm>
          <a:prstGeom prst="rect">
            <a:avLst/>
          </a:prstGeom>
          <a:solidFill>
            <a:srgbClr val="F7F8FC"/>
          </a:solidFill>
          <a:ln/>
        </p:spPr>
      </p:sp>
      <p:pic>
        <p:nvPicPr>
          <p:cNvPr id="4" name="Image 0" descr="preencoded.png">    </p:cNvPr>
          <p:cNvPicPr>
            <a:picLocks noChangeAspect="1"/>
          </p:cNvPicPr>
          <p:nvPr/>
        </p:nvPicPr>
        <p:blipFill>
          <a:blip r:embed="rId1"/>
          <a:srcRect l="0" r="0" t="0" b="0"/>
          <a:stretch/>
        </p:blipFill>
        <p:spPr>
          <a:xfrm>
            <a:off x="4953000" y="0"/>
            <a:ext cx="4191000" cy="5143500"/>
          </a:xfrm>
          <a:prstGeom prst="rect">
            <a:avLst/>
          </a:prstGeom>
        </p:spPr>
      </p:pic>
      <p:sp>
        <p:nvSpPr>
          <p:cNvPr id="5" name="Text 2"/>
          <p:cNvSpPr/>
          <p:nvPr/>
        </p:nvSpPr>
        <p:spPr>
          <a:xfrm>
            <a:off x="571500" y="1162050"/>
            <a:ext cx="4095750" cy="1333500"/>
          </a:xfrm>
          <a:prstGeom prst="rect">
            <a:avLst/>
          </a:prstGeom>
          <a:noFill/>
          <a:ln/>
        </p:spPr>
        <p:txBody>
          <a:bodyPr wrap="square" lIns="0" tIns="0" rIns="0" bIns="0" rtlCol="0" anchor="ctr" vert="horz"/>
          <a:lstStyle/>
          <a:p>
            <a:pPr algn="l" indent="0" marL="0">
              <a:lnSpc>
                <a:spcPts val="5200"/>
              </a:lnSpc>
              <a:buNone/>
            </a:pPr>
            <a:r>
              <a:rPr lang="en-US" sz="3700" b="1" dirty="0">
                <a:solidFill>
                  <a:srgbClr val="002973"/>
                </a:solidFill>
                <a:latin typeface="Microsoft YaHei" pitchFamily="34" charset="0"/>
                <a:ea typeface="Microsoft YaHei" pitchFamily="34" charset="-122"/>
                <a:cs typeface="Microsoft YaHei" pitchFamily="34" charset="-120"/>
              </a:rPr>
              <a:t>产量驱动的时钟偏斜调度策略</a:t>
            </a:r>
            <a:endParaRPr lang="en-US" sz="3700" dirty="0"/>
          </a:p>
        </p:txBody>
      </p:sp>
      <p:sp>
        <p:nvSpPr>
          <p:cNvPr id="6" name="Text 3"/>
          <p:cNvSpPr/>
          <p:nvPr/>
        </p:nvSpPr>
        <p:spPr>
          <a:xfrm>
            <a:off x="571500" y="2590800"/>
            <a:ext cx="4095750"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sp>
        <p:nvSpPr>
          <p:cNvPr id="7" name="Text 4"/>
          <p:cNvSpPr/>
          <p:nvPr/>
        </p:nvSpPr>
        <p:spPr>
          <a:xfrm>
            <a:off x="571500" y="4410075"/>
            <a:ext cx="4095750" cy="161925"/>
          </a:xfrm>
          <a:prstGeom prst="rect">
            <a:avLst/>
          </a:prstGeom>
          <a:noFill/>
          <a:ln/>
        </p:spPr>
        <p:txBody>
          <a:bodyPr wrap="square" lIns="0" tIns="0" rIns="0" bIns="0" rtlCol="0" anchor="ctr" vert="horz"/>
          <a:lstStyle/>
          <a:p>
            <a:pPr algn="l" indent="0" marL="0">
              <a:lnSpc>
                <a:spcPts val="1200"/>
              </a:lnSpc>
              <a:buNone/>
            </a:pPr>
            <a:r>
              <a:rPr lang="en-US" sz="900" dirty="0">
                <a:solidFill>
                  <a:srgbClr val="002973"/>
                </a:solidFill>
                <a:latin typeface="Microsoft YaHei" pitchFamily="34" charset="0"/>
                <a:ea typeface="Microsoft YaHei" pitchFamily="34" charset="-122"/>
                <a:cs typeface="Microsoft YaHei" pitchFamily="34" charset="-120"/>
              </a:rPr>
              <a:t>@luk036</a:t>
            </a:r>
            <a:endParaRPr lang="en-US" sz="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sp>
        <p:nvSpPr>
          <p:cNvPr id="3" name="Text 1"/>
          <p:cNvSpPr/>
          <p:nvPr/>
        </p:nvSpPr>
        <p:spPr>
          <a:xfrm>
            <a:off x="4048125" y="571500"/>
            <a:ext cx="4524375"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现有时钟偏斜优化方法</a:t>
            </a:r>
            <a:endParaRPr lang="en-US" sz="2200" dirty="0"/>
          </a:p>
        </p:txBody>
      </p:sp>
      <p:sp>
        <p:nvSpPr>
          <p:cNvPr id="4" name="Text 2"/>
          <p:cNvSpPr/>
          <p:nvPr/>
        </p:nvSpPr>
        <p:spPr>
          <a:xfrm>
            <a:off x="4048125" y="1028700"/>
            <a:ext cx="4524375"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sp>
        <p:nvSpPr>
          <p:cNvPr id="5" name="Shape 3"/>
          <p:cNvSpPr/>
          <p:nvPr/>
        </p:nvSpPr>
        <p:spPr>
          <a:xfrm>
            <a:off x="0" y="2762250"/>
            <a:ext cx="9144000" cy="2381250"/>
          </a:xfrm>
          <a:prstGeom prst="rect">
            <a:avLst/>
          </a:prstGeom>
          <a:solidFill>
            <a:srgbClr val="F7F8FC"/>
          </a:solidFill>
          <a:ln/>
        </p:spPr>
      </p:sp>
      <p:pic>
        <p:nvPicPr>
          <p:cNvPr id="6" name="Image 0" descr="preencoded.png">    </p:cNvPr>
          <p:cNvPicPr>
            <a:picLocks noChangeAspect="1"/>
          </p:cNvPicPr>
          <p:nvPr/>
        </p:nvPicPr>
        <p:blipFill>
          <a:blip r:embed="rId1"/>
          <a:srcRect l="17188" r="17188" t="0" b="0"/>
          <a:stretch/>
        </p:blipFill>
        <p:spPr>
          <a:xfrm>
            <a:off x="571500" y="0"/>
            <a:ext cx="3000375" cy="4572000"/>
          </a:xfrm>
          <a:prstGeom prst="rect">
            <a:avLst/>
          </a:prstGeom>
        </p:spPr>
      </p:pic>
      <p:sp>
        <p:nvSpPr>
          <p:cNvPr id="7" name="Text 4"/>
          <p:cNvSpPr/>
          <p:nvPr/>
        </p:nvSpPr>
        <p:spPr>
          <a:xfrm>
            <a:off x="4048125" y="2919412"/>
            <a:ext cx="452437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零偏斜设计</a:t>
            </a:r>
            <a:endParaRPr lang="en-US" sz="1300" dirty="0"/>
          </a:p>
        </p:txBody>
      </p:sp>
      <p:sp>
        <p:nvSpPr>
          <p:cNvPr id="8" name="Text 5"/>
          <p:cNvSpPr/>
          <p:nvPr/>
        </p:nvSpPr>
        <p:spPr>
          <a:xfrm>
            <a:off x="4048125" y="3238500"/>
            <a:ext cx="4524375" cy="381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零偏斜设计中，电路的最长路径延迟限制了最短时钟周期，但这种方法未能充分考虑路径延迟差异，导致性能受限。</a:t>
            </a:r>
            <a:endParaRPr lang="en-US" sz="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3714750"/>
          </a:xfrm>
          <a:prstGeom prst="rect">
            <a:avLst/>
          </a:prstGeom>
        </p:spPr>
      </p:pic>
      <p:sp>
        <p:nvSpPr>
          <p:cNvPr id="3" name="Shape 0"/>
          <p:cNvSpPr/>
          <p:nvPr/>
        </p:nvSpPr>
        <p:spPr>
          <a:xfrm>
            <a:off x="0" y="3714750"/>
            <a:ext cx="9144000" cy="1428750"/>
          </a:xfrm>
          <a:prstGeom prst="rect">
            <a:avLst/>
          </a:prstGeom>
          <a:solidFill>
            <a:srgbClr val="FFFFFF"/>
          </a:solidFill>
          <a:ln/>
        </p:spPr>
      </p:sp>
      <p:sp>
        <p:nvSpPr>
          <p:cNvPr id="4" name="Shape 1"/>
          <p:cNvSpPr/>
          <p:nvPr/>
        </p:nvSpPr>
        <p:spPr>
          <a:xfrm>
            <a:off x="571500" y="3000375"/>
            <a:ext cx="2590800" cy="2143125"/>
          </a:xfrm>
          <a:prstGeom prst="rect">
            <a:avLst/>
          </a:prstGeom>
          <a:solidFill>
            <a:srgbClr val="F7F8FC"/>
          </a:solidFill>
          <a:ln/>
        </p:spPr>
      </p:sp>
      <p:sp>
        <p:nvSpPr>
          <p:cNvPr id="5" name="Text 2"/>
          <p:cNvSpPr/>
          <p:nvPr/>
        </p:nvSpPr>
        <p:spPr>
          <a:xfrm>
            <a:off x="952500" y="3948113"/>
            <a:ext cx="1828800" cy="800100"/>
          </a:xfrm>
          <a:prstGeom prst="rect">
            <a:avLst/>
          </a:prstGeom>
          <a:noFill/>
          <a:ln/>
        </p:spPr>
        <p:txBody>
          <a:bodyPr wrap="square" lIns="0" tIns="0" rIns="0" bIns="0" rtlCol="0" anchor="ctr" vert="horz"/>
          <a:lstStyle/>
          <a:p>
            <a:pPr algn="l" indent="0" marL="0">
              <a:lnSpc>
                <a:spcPts val="3100"/>
              </a:lnSpc>
              <a:buNone/>
            </a:pPr>
            <a:r>
              <a:rPr lang="en-US" sz="2200" dirty="0">
                <a:solidFill>
                  <a:srgbClr val="002973"/>
                </a:solidFill>
                <a:latin typeface="Microsoft YaHei" pitchFamily="34" charset="0"/>
                <a:ea typeface="Microsoft YaHei" pitchFamily="34" charset="-122"/>
                <a:cs typeface="Microsoft YaHei" pitchFamily="34" charset="-120"/>
              </a:rPr>
              <a:t>新型时钟偏斜调度方案</a:t>
            </a:r>
            <a:endParaRPr lang="en-US" sz="2200" dirty="0"/>
          </a:p>
        </p:txBody>
      </p:sp>
      <p:sp>
        <p:nvSpPr>
          <p:cNvPr id="6" name="Text 3"/>
          <p:cNvSpPr/>
          <p:nvPr/>
        </p:nvSpPr>
        <p:spPr>
          <a:xfrm>
            <a:off x="3543300" y="4000500"/>
            <a:ext cx="5029200" cy="190500"/>
          </a:xfrm>
          <a:prstGeom prst="rect">
            <a:avLst/>
          </a:prstGeom>
          <a:noFill/>
          <a:ln/>
        </p:spPr>
        <p:txBody>
          <a:bodyPr wrap="square" lIns="0" tIns="0" rIns="0" bIns="0" rtlCol="0" anchor="ctr" vert="horz"/>
          <a:lstStyle/>
          <a:p>
            <a:pPr algn="l" indent="0" marL="0">
              <a:lnSpc>
                <a:spcPts val="1500"/>
              </a:lnSpc>
              <a:buNone/>
            </a:pPr>
            <a:endParaRPr lang="en-US" sz="900" dirty="0"/>
          </a:p>
        </p:txBody>
      </p:sp>
      <p:sp>
        <p:nvSpPr>
          <p:cNvPr id="7" name="Text 4"/>
          <p:cNvSpPr/>
          <p:nvPr/>
        </p:nvSpPr>
        <p:spPr>
          <a:xfrm>
            <a:off x="952500" y="3476625"/>
            <a:ext cx="1828800" cy="438150"/>
          </a:xfrm>
          <a:prstGeom prst="rect">
            <a:avLst/>
          </a:prstGeom>
          <a:noFill/>
          <a:ln/>
        </p:spPr>
        <p:txBody>
          <a:bodyPr wrap="square" lIns="0" tIns="0" rIns="0" bIns="0" rtlCol="0" anchor="ctr" vert="horz"/>
          <a:lstStyle/>
          <a:p>
            <a:pPr algn="l" indent="0" marL="0">
              <a:lnSpc>
                <a:spcPts val="3400"/>
              </a:lnSpc>
              <a:buNone/>
            </a:pPr>
            <a:r>
              <a:rPr lang="en-US" sz="2400" b="1" dirty="0">
                <a:solidFill>
                  <a:srgbClr val="002973"/>
                </a:solidFill>
                <a:latin typeface="Microsoft YaHei" pitchFamily="34" charset="0"/>
                <a:ea typeface="Microsoft YaHei" pitchFamily="34" charset="-122"/>
                <a:cs typeface="Microsoft YaHei" pitchFamily="34" charset="-120"/>
              </a:rPr>
              <a:t>03 /</a:t>
            </a: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9144000" cy="5748338"/>
          </a:xfrm>
          <a:prstGeom prst="rect">
            <a:avLst/>
          </a:prstGeom>
          <a:solidFill>
            <a:srgbClr val="FFFFFF"/>
          </a:solidFill>
          <a:ln/>
        </p:spPr>
      </p:sp>
      <p:sp>
        <p:nvSpPr>
          <p:cNvPr id="3" name="Text 1"/>
          <p:cNvSpPr/>
          <p:nvPr/>
        </p:nvSpPr>
        <p:spPr>
          <a:xfrm>
            <a:off x="571500" y="571500"/>
            <a:ext cx="2509838"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松弛分布算法</a:t>
            </a:r>
            <a:endParaRPr lang="en-US" sz="2200" dirty="0"/>
          </a:p>
        </p:txBody>
      </p:sp>
      <p:sp>
        <p:nvSpPr>
          <p:cNvPr id="4" name="Text 2"/>
          <p:cNvSpPr/>
          <p:nvPr/>
        </p:nvSpPr>
        <p:spPr>
          <a:xfrm>
            <a:off x="571500" y="1028700"/>
            <a:ext cx="2509838"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sp>
        <p:nvSpPr>
          <p:cNvPr id="5" name="Shape 3"/>
          <p:cNvSpPr/>
          <p:nvPr/>
        </p:nvSpPr>
        <p:spPr>
          <a:xfrm>
            <a:off x="3462338" y="0"/>
            <a:ext cx="3190875" cy="5748338"/>
          </a:xfrm>
          <a:prstGeom prst="rect">
            <a:avLst/>
          </a:prstGeom>
          <a:solidFill>
            <a:srgbClr val="F7F8FC"/>
          </a:solidFill>
          <a:ln/>
        </p:spPr>
      </p:sp>
      <p:pic>
        <p:nvPicPr>
          <p:cNvPr id="6" name="Image 0" descr="preencoded.png">    </p:cNvPr>
          <p:cNvPicPr>
            <a:picLocks noChangeAspect="1"/>
          </p:cNvPicPr>
          <p:nvPr/>
        </p:nvPicPr>
        <p:blipFill>
          <a:blip r:embed="rId1"/>
          <a:srcRect l="0" r="0" t="0" b="0"/>
          <a:stretch/>
        </p:blipFill>
        <p:spPr>
          <a:xfrm>
            <a:off x="0" y="4100513"/>
            <a:ext cx="5715000" cy="1647825"/>
          </a:xfrm>
          <a:prstGeom prst="rect">
            <a:avLst/>
          </a:prstGeom>
        </p:spPr>
      </p:pic>
      <p:pic>
        <p:nvPicPr>
          <p:cNvPr id="7" name="Image 1" descr="preencoded.png">    </p:cNvPr>
          <p:cNvPicPr>
            <a:picLocks noChangeAspect="1"/>
          </p:cNvPicPr>
          <p:nvPr/>
        </p:nvPicPr>
        <p:blipFill>
          <a:blip r:embed="rId2"/>
          <a:srcRect l="28459" r="28459" t="0" b="0"/>
          <a:stretch/>
        </p:blipFill>
        <p:spPr>
          <a:xfrm>
            <a:off x="6667500" y="0"/>
            <a:ext cx="2476500" cy="5748338"/>
          </a:xfrm>
          <a:prstGeom prst="rect">
            <a:avLst/>
          </a:prstGeom>
        </p:spPr>
      </p:pic>
      <p:sp>
        <p:nvSpPr>
          <p:cNvPr id="8" name="Text 4"/>
          <p:cNvSpPr/>
          <p:nvPr/>
        </p:nvSpPr>
        <p:spPr>
          <a:xfrm>
            <a:off x="3795713" y="571500"/>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迭代松弛优化</a:t>
            </a:r>
            <a:endParaRPr lang="en-US" sz="1300" dirty="0"/>
          </a:p>
        </p:txBody>
      </p:sp>
      <p:sp>
        <p:nvSpPr>
          <p:cNvPr id="9" name="Text 5"/>
          <p:cNvSpPr/>
          <p:nvPr/>
        </p:nvSpPr>
        <p:spPr>
          <a:xfrm>
            <a:off x="3795713" y="890587"/>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采用最小均值循环算法检测并优化电路中最关键的循环，通过逐步冻结关键循环上的时钟偏斜，实现全局最优解。</a:t>
            </a:r>
            <a:endParaRPr lang="en-US" sz="900" dirty="0"/>
          </a:p>
        </p:txBody>
      </p:sp>
      <p:sp>
        <p:nvSpPr>
          <p:cNvPr id="10" name="Text 6"/>
          <p:cNvSpPr/>
          <p:nvPr/>
        </p:nvSpPr>
        <p:spPr>
          <a:xfrm>
            <a:off x="3795713" y="1843088"/>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均匀分布</a:t>
            </a:r>
            <a:endParaRPr lang="en-US" sz="1300" dirty="0"/>
          </a:p>
        </p:txBody>
      </p:sp>
      <p:sp>
        <p:nvSpPr>
          <p:cNvPr id="11" name="Text 7"/>
          <p:cNvSpPr/>
          <p:nvPr/>
        </p:nvSpPr>
        <p:spPr>
          <a:xfrm>
            <a:off x="3795713" y="2162175"/>
            <a:ext cx="2524125" cy="381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沿最时序关键的循环均匀分配松弛，确保所有路径具有相似的时序裕量，提高整体电路的产量。</a:t>
            </a:r>
            <a:endParaRPr lang="en-US" sz="900" dirty="0"/>
          </a:p>
        </p:txBody>
      </p:sp>
      <p:sp>
        <p:nvSpPr>
          <p:cNvPr id="12" name="Text 8"/>
          <p:cNvSpPr/>
          <p:nvPr/>
        </p:nvSpPr>
        <p:spPr>
          <a:xfrm>
            <a:off x="3795713" y="2924175"/>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动态调整</a:t>
            </a:r>
            <a:endParaRPr lang="en-US" sz="1300" dirty="0"/>
          </a:p>
        </p:txBody>
      </p:sp>
      <p:sp>
        <p:nvSpPr>
          <p:cNvPr id="13" name="Text 9"/>
          <p:cNvSpPr/>
          <p:nvPr/>
        </p:nvSpPr>
        <p:spPr>
          <a:xfrm>
            <a:off x="3795713" y="3243263"/>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根据每次迭代的结果更新剩余图的松弛值，持续优化直至图简化为单一超级节点，实现最佳时钟偏斜调度。</a:t>
            </a:r>
            <a:endParaRPr lang="en-US" sz="9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9144000" cy="6034087"/>
          </a:xfrm>
          <a:prstGeom prst="rect">
            <a:avLst/>
          </a:prstGeom>
          <a:solidFill>
            <a:srgbClr val="FFFFFF"/>
          </a:solidFill>
          <a:ln/>
        </p:spPr>
      </p:sp>
      <p:sp>
        <p:nvSpPr>
          <p:cNvPr id="3" name="Text 1"/>
          <p:cNvSpPr/>
          <p:nvPr/>
        </p:nvSpPr>
        <p:spPr>
          <a:xfrm>
            <a:off x="571500" y="571500"/>
            <a:ext cx="2509838" cy="80010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基于高斯模型的松弛分配</a:t>
            </a:r>
            <a:endParaRPr lang="en-US" sz="2200" dirty="0"/>
          </a:p>
        </p:txBody>
      </p:sp>
      <p:sp>
        <p:nvSpPr>
          <p:cNvPr id="4" name="Text 2"/>
          <p:cNvSpPr/>
          <p:nvPr/>
        </p:nvSpPr>
        <p:spPr>
          <a:xfrm>
            <a:off x="571500" y="1428750"/>
            <a:ext cx="2509838"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pic>
        <p:nvPicPr>
          <p:cNvPr id="5" name="Image 0" descr="preencoded.png">    </p:cNvPr>
          <p:cNvPicPr>
            <a:picLocks noChangeAspect="1"/>
          </p:cNvPicPr>
          <p:nvPr/>
        </p:nvPicPr>
        <p:blipFill>
          <a:blip r:embed="rId1"/>
          <a:srcRect l="0" r="0" t="29245" b="29245"/>
          <a:stretch/>
        </p:blipFill>
        <p:spPr>
          <a:xfrm>
            <a:off x="571500" y="4414838"/>
            <a:ext cx="2524125" cy="1047750"/>
          </a:xfrm>
          <a:prstGeom prst="roundRect">
            <a:avLst>
              <a:gd name="adj" fmla="val 1820"/>
            </a:avLst>
          </a:prstGeom>
        </p:spPr>
      </p:pic>
      <p:pic>
        <p:nvPicPr>
          <p:cNvPr id="6" name="Image 1" descr="preencoded.png">    </p:cNvPr>
          <p:cNvPicPr>
            <a:picLocks noChangeAspect="1"/>
          </p:cNvPicPr>
          <p:nvPr/>
        </p:nvPicPr>
        <p:blipFill>
          <a:blip r:embed="rId2"/>
          <a:srcRect l="7380" r="7380" t="0" b="0"/>
          <a:stretch/>
        </p:blipFill>
        <p:spPr>
          <a:xfrm>
            <a:off x="3714750" y="0"/>
            <a:ext cx="5429250" cy="6034088"/>
          </a:xfrm>
          <a:prstGeom prst="rect">
            <a:avLst/>
          </a:prstGeom>
        </p:spPr>
      </p:pic>
      <p:sp>
        <p:nvSpPr>
          <p:cNvPr id="7" name="Shape 3"/>
          <p:cNvSpPr/>
          <p:nvPr/>
        </p:nvSpPr>
        <p:spPr>
          <a:xfrm>
            <a:off x="5476875" y="1628775"/>
            <a:ext cx="3667125" cy="4405313"/>
          </a:xfrm>
          <a:prstGeom prst="rect">
            <a:avLst/>
          </a:prstGeom>
          <a:solidFill>
            <a:srgbClr val="FFFFFF"/>
          </a:solidFill>
          <a:ln/>
        </p:spPr>
      </p:sp>
      <p:sp>
        <p:nvSpPr>
          <p:cNvPr id="8" name="Text 4"/>
          <p:cNvSpPr/>
          <p:nvPr/>
        </p:nvSpPr>
        <p:spPr>
          <a:xfrm>
            <a:off x="571500" y="2033588"/>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高斯模型应用</a:t>
            </a:r>
            <a:endParaRPr lang="en-US" sz="1300" dirty="0"/>
          </a:p>
        </p:txBody>
      </p:sp>
      <p:sp>
        <p:nvSpPr>
          <p:cNvPr id="9" name="Text 5"/>
          <p:cNvSpPr/>
          <p:nvPr/>
        </p:nvSpPr>
        <p:spPr>
          <a:xfrm>
            <a:off x="571500" y="2352675"/>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利用高斯模型精确反映门延迟分布，确保关键路径上的每个边获得与其路径延迟平方根成比例的松弛量，从而优化整体电路性能。</a:t>
            </a:r>
            <a:endParaRPr lang="en-US" sz="900" dirty="0"/>
          </a:p>
        </p:txBody>
      </p:sp>
      <p:sp>
        <p:nvSpPr>
          <p:cNvPr id="10" name="Text 6"/>
          <p:cNvSpPr/>
          <p:nvPr/>
        </p:nvSpPr>
        <p:spPr>
          <a:xfrm>
            <a:off x="6048375" y="2028825"/>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路径延迟不确定性</a:t>
            </a:r>
            <a:endParaRPr lang="en-US" sz="1300" dirty="0"/>
          </a:p>
        </p:txBody>
      </p:sp>
      <p:sp>
        <p:nvSpPr>
          <p:cNvPr id="11" name="Text 7"/>
          <p:cNvSpPr/>
          <p:nvPr/>
        </p:nvSpPr>
        <p:spPr>
          <a:xfrm>
            <a:off x="6048375" y="2347913"/>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考虑到长组合路径的延迟不确定性通常大于短路径，采用基于高斯模型的松弛分配策略，为较长路径预留更多松弛，提高电路功能性和产量。</a:t>
            </a:r>
            <a:endParaRPr lang="en-US" sz="900" dirty="0"/>
          </a:p>
        </p:txBody>
      </p:sp>
      <p:sp>
        <p:nvSpPr>
          <p:cNvPr id="12" name="Text 8"/>
          <p:cNvSpPr/>
          <p:nvPr/>
        </p:nvSpPr>
        <p:spPr>
          <a:xfrm>
            <a:off x="6048375" y="3300413"/>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预分配时间裕量</a:t>
            </a:r>
            <a:endParaRPr lang="en-US" sz="1300" dirty="0"/>
          </a:p>
        </p:txBody>
      </p:sp>
      <p:sp>
        <p:nvSpPr>
          <p:cNvPr id="13" name="Text 9"/>
          <p:cNvSpPr/>
          <p:nvPr/>
        </p:nvSpPr>
        <p:spPr>
          <a:xfrm>
            <a:off x="6048375" y="3619500"/>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通过预分配αDij1/2σ和αdij1/2σ作为FSR两端的时间裕量，动态调整α值，确保即使在最临界路径上也能满足最小时间裕量要求。</a:t>
            </a:r>
            <a:endParaRPr lang="en-US" sz="900" dirty="0"/>
          </a:p>
        </p:txBody>
      </p:sp>
      <p:sp>
        <p:nvSpPr>
          <p:cNvPr id="14" name="Text 10"/>
          <p:cNvSpPr/>
          <p:nvPr/>
        </p:nvSpPr>
        <p:spPr>
          <a:xfrm>
            <a:off x="6048375" y="4572000"/>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Bellman-Ford算法验证</a:t>
            </a:r>
            <a:endParaRPr lang="en-US" sz="1300" dirty="0"/>
          </a:p>
        </p:txBody>
      </p:sp>
      <p:sp>
        <p:nvSpPr>
          <p:cNvPr id="15" name="Text 11"/>
          <p:cNvSpPr/>
          <p:nvPr/>
        </p:nvSpPr>
        <p:spPr>
          <a:xfrm>
            <a:off x="6048375" y="4891088"/>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使用Bellman-Ford算法检测最大α值，确保所有关键路径上的边具有等于预分配时间裕量的松弛，实现更精细的时钟偏斜调度优化。</a:t>
            </a:r>
            <a:endParaRPr lang="en-US" sz="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9144000" cy="6829425"/>
          </a:xfrm>
          <a:prstGeom prst="rect">
            <a:avLst/>
          </a:prstGeom>
          <a:solidFill>
            <a:srgbClr val="FFFFFF"/>
          </a:solidFill>
          <a:ln/>
        </p:spPr>
      </p:sp>
      <p:sp>
        <p:nvSpPr>
          <p:cNvPr id="3" name="Text 1"/>
          <p:cNvSpPr/>
          <p:nvPr/>
        </p:nvSpPr>
        <p:spPr>
          <a:xfrm>
            <a:off x="571500" y="571500"/>
            <a:ext cx="5133975"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敏感路径识别算法</a:t>
            </a:r>
            <a:endParaRPr lang="en-US" sz="2200" dirty="0"/>
          </a:p>
        </p:txBody>
      </p:sp>
      <p:sp>
        <p:nvSpPr>
          <p:cNvPr id="4" name="Text 2"/>
          <p:cNvSpPr/>
          <p:nvPr/>
        </p:nvSpPr>
        <p:spPr>
          <a:xfrm>
            <a:off x="571500" y="1028700"/>
            <a:ext cx="5133975"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sp>
        <p:nvSpPr>
          <p:cNvPr id="5" name="Shape 3"/>
          <p:cNvSpPr/>
          <p:nvPr/>
        </p:nvSpPr>
        <p:spPr>
          <a:xfrm>
            <a:off x="0" y="2305050"/>
            <a:ext cx="9144000" cy="3952875"/>
          </a:xfrm>
          <a:prstGeom prst="rect">
            <a:avLst/>
          </a:prstGeom>
          <a:solidFill>
            <a:srgbClr val="F7F8FC"/>
          </a:solidFill>
          <a:ln/>
        </p:spPr>
      </p:sp>
      <p:pic>
        <p:nvPicPr>
          <p:cNvPr id="6" name="Image 0" descr="preencoded.png">    </p:cNvPr>
          <p:cNvPicPr>
            <a:picLocks noChangeAspect="1"/>
          </p:cNvPicPr>
          <p:nvPr/>
        </p:nvPicPr>
        <p:blipFill>
          <a:blip r:embed="rId1"/>
          <a:srcRect l="27169" r="27169" t="0" b="0"/>
          <a:stretch/>
        </p:blipFill>
        <p:spPr>
          <a:xfrm>
            <a:off x="6286500" y="0"/>
            <a:ext cx="2857500" cy="6257925"/>
          </a:xfrm>
          <a:prstGeom prst="rect">
            <a:avLst/>
          </a:prstGeom>
        </p:spPr>
      </p:pic>
      <p:sp>
        <p:nvSpPr>
          <p:cNvPr id="7" name="Shape 4"/>
          <p:cNvSpPr/>
          <p:nvPr/>
        </p:nvSpPr>
        <p:spPr>
          <a:xfrm>
            <a:off x="571500" y="2690813"/>
            <a:ext cx="333375" cy="333375"/>
          </a:xfrm>
          <a:prstGeom prst="ellipse">
            <a:avLst/>
          </a:prstGeom>
          <a:solidFill>
            <a:srgbClr val="002973"/>
          </a:solidFill>
          <a:ln/>
        </p:spPr>
      </p:sp>
      <p:pic>
        <p:nvPicPr>
          <p:cNvPr id="8" name="Image 1" descr="preencoded.png">    </p:cNvPr>
          <p:cNvPicPr>
            <a:picLocks noChangeAspect="1"/>
          </p:cNvPicPr>
          <p:nvPr/>
        </p:nvPicPr>
        <p:blipFill>
          <a:blip r:embed="rId2"/>
          <a:srcRect l="0" r="0" t="0" b="0"/>
          <a:stretch/>
        </p:blipFill>
        <p:spPr>
          <a:xfrm>
            <a:off x="642938" y="2762250"/>
            <a:ext cx="190500" cy="190500"/>
          </a:xfrm>
          <a:prstGeom prst="rect">
            <a:avLst/>
          </a:prstGeom>
        </p:spPr>
      </p:pic>
      <p:sp>
        <p:nvSpPr>
          <p:cNvPr id="9" name="Text 5"/>
          <p:cNvSpPr/>
          <p:nvPr/>
        </p:nvSpPr>
        <p:spPr>
          <a:xfrm>
            <a:off x="571500" y="3267075"/>
            <a:ext cx="2381250"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动态延迟路径树</a:t>
            </a:r>
            <a:endParaRPr lang="en-US" sz="1300" dirty="0"/>
          </a:p>
        </p:txBody>
      </p:sp>
      <p:sp>
        <p:nvSpPr>
          <p:cNvPr id="10" name="Text 6"/>
          <p:cNvSpPr/>
          <p:nvPr/>
        </p:nvSpPr>
        <p:spPr>
          <a:xfrm>
            <a:off x="571500" y="3586163"/>
            <a:ext cx="2381250"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采用动态延迟路径树(DPT)高效识别功能上可敏感化路径，避免显式枚举所有可能的结构路径。</a:t>
            </a:r>
            <a:endParaRPr lang="en-US" sz="900" dirty="0"/>
          </a:p>
        </p:txBody>
      </p:sp>
      <p:sp>
        <p:nvSpPr>
          <p:cNvPr id="11" name="Shape 7"/>
          <p:cNvSpPr/>
          <p:nvPr/>
        </p:nvSpPr>
        <p:spPr>
          <a:xfrm>
            <a:off x="3333750" y="2690813"/>
            <a:ext cx="333375" cy="333375"/>
          </a:xfrm>
          <a:prstGeom prst="ellipse">
            <a:avLst/>
          </a:prstGeom>
          <a:solidFill>
            <a:srgbClr val="002973"/>
          </a:solidFill>
          <a:ln/>
        </p:spPr>
      </p:sp>
      <p:pic>
        <p:nvPicPr>
          <p:cNvPr id="12" name="Image 2" descr="preencoded.png">    </p:cNvPr>
          <p:cNvPicPr>
            <a:picLocks noChangeAspect="1"/>
          </p:cNvPicPr>
          <p:nvPr/>
        </p:nvPicPr>
        <p:blipFill>
          <a:blip r:embed="rId3"/>
          <a:srcRect l="0" r="0" t="0" b="0"/>
          <a:stretch/>
        </p:blipFill>
        <p:spPr>
          <a:xfrm>
            <a:off x="3405187" y="2762250"/>
            <a:ext cx="190500" cy="190500"/>
          </a:xfrm>
          <a:prstGeom prst="rect">
            <a:avLst/>
          </a:prstGeom>
        </p:spPr>
      </p:pic>
      <p:sp>
        <p:nvSpPr>
          <p:cNvPr id="13" name="Text 8"/>
          <p:cNvSpPr/>
          <p:nvPr/>
        </p:nvSpPr>
        <p:spPr>
          <a:xfrm>
            <a:off x="3333750" y="3267075"/>
            <a:ext cx="2381250"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路径树特性</a:t>
            </a:r>
            <a:endParaRPr lang="en-US" sz="1300" dirty="0"/>
          </a:p>
        </p:txBody>
      </p:sp>
      <p:sp>
        <p:nvSpPr>
          <p:cNvPr id="14" name="Text 9"/>
          <p:cNvSpPr/>
          <p:nvPr/>
        </p:nvSpPr>
        <p:spPr>
          <a:xfrm>
            <a:off x="3333750" y="3586163"/>
            <a:ext cx="2381250"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DPT节点关联部分路径，代表从源到分支的信号流，利用预期延迟指导搜索过程，优化最长真路径检测。</a:t>
            </a:r>
            <a:endParaRPr lang="en-US" sz="900" dirty="0"/>
          </a:p>
        </p:txBody>
      </p:sp>
      <p:sp>
        <p:nvSpPr>
          <p:cNvPr id="15" name="Shape 10"/>
          <p:cNvSpPr/>
          <p:nvPr/>
        </p:nvSpPr>
        <p:spPr>
          <a:xfrm>
            <a:off x="571500" y="4538663"/>
            <a:ext cx="333375" cy="333375"/>
          </a:xfrm>
          <a:prstGeom prst="ellipse">
            <a:avLst/>
          </a:prstGeom>
          <a:solidFill>
            <a:srgbClr val="002973"/>
          </a:solidFill>
          <a:ln/>
        </p:spPr>
      </p:sp>
      <p:pic>
        <p:nvPicPr>
          <p:cNvPr id="16" name="Image 3" descr="preencoded.png">    </p:cNvPr>
          <p:cNvPicPr>
            <a:picLocks noChangeAspect="1"/>
          </p:cNvPicPr>
          <p:nvPr/>
        </p:nvPicPr>
        <p:blipFill>
          <a:blip r:embed="rId4"/>
          <a:srcRect l="0" r="0" t="0" b="0"/>
          <a:stretch/>
        </p:blipFill>
        <p:spPr>
          <a:xfrm>
            <a:off x="642938" y="4610100"/>
            <a:ext cx="190500" cy="190500"/>
          </a:xfrm>
          <a:prstGeom prst="rect">
            <a:avLst/>
          </a:prstGeom>
        </p:spPr>
      </p:pic>
      <p:sp>
        <p:nvSpPr>
          <p:cNvPr id="17" name="Text 11"/>
          <p:cNvSpPr/>
          <p:nvPr/>
        </p:nvSpPr>
        <p:spPr>
          <a:xfrm>
            <a:off x="571500" y="5114925"/>
            <a:ext cx="2381250"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搜索算法流程</a:t>
            </a:r>
            <a:endParaRPr lang="en-US" sz="1300" dirty="0"/>
          </a:p>
        </p:txBody>
      </p:sp>
      <p:sp>
        <p:nvSpPr>
          <p:cNvPr id="18" name="Text 12"/>
          <p:cNvSpPr/>
          <p:nvPr/>
        </p:nvSpPr>
        <p:spPr>
          <a:xfrm>
            <a:off x="571500" y="5434013"/>
            <a:ext cx="2381250"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通过递归调用FindPath过程，检查部分路径的可敏感化性，动态扩展DPT，并根据结果调整搜索方向。</a:t>
            </a:r>
            <a:endParaRPr lang="en-US" sz="900" dirty="0"/>
          </a:p>
        </p:txBody>
      </p:sp>
      <p:sp>
        <p:nvSpPr>
          <p:cNvPr id="19" name="Shape 13"/>
          <p:cNvSpPr/>
          <p:nvPr/>
        </p:nvSpPr>
        <p:spPr>
          <a:xfrm>
            <a:off x="3333750" y="4538663"/>
            <a:ext cx="333375" cy="333375"/>
          </a:xfrm>
          <a:prstGeom prst="ellipse">
            <a:avLst/>
          </a:prstGeom>
          <a:solidFill>
            <a:srgbClr val="002973"/>
          </a:solidFill>
          <a:ln/>
        </p:spPr>
      </p:sp>
      <p:pic>
        <p:nvPicPr>
          <p:cNvPr id="20" name="Image 4" descr="preencoded.png">    </p:cNvPr>
          <p:cNvPicPr>
            <a:picLocks noChangeAspect="1"/>
          </p:cNvPicPr>
          <p:nvPr/>
        </p:nvPicPr>
        <p:blipFill>
          <a:blip r:embed="rId5"/>
          <a:srcRect l="0" r="0" t="0" b="0"/>
          <a:stretch/>
        </p:blipFill>
        <p:spPr>
          <a:xfrm>
            <a:off x="3405187" y="4610100"/>
            <a:ext cx="190500" cy="190500"/>
          </a:xfrm>
          <a:prstGeom prst="rect">
            <a:avLst/>
          </a:prstGeom>
        </p:spPr>
      </p:pic>
      <p:sp>
        <p:nvSpPr>
          <p:cNvPr id="21" name="Text 14"/>
          <p:cNvSpPr/>
          <p:nvPr/>
        </p:nvSpPr>
        <p:spPr>
          <a:xfrm>
            <a:off x="3333750" y="5114925"/>
            <a:ext cx="2381250"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效率与适应性</a:t>
            </a:r>
            <a:endParaRPr lang="en-US" sz="1300" dirty="0"/>
          </a:p>
        </p:txBody>
      </p:sp>
      <p:sp>
        <p:nvSpPr>
          <p:cNvPr id="22" name="Text 15"/>
          <p:cNvSpPr/>
          <p:nvPr/>
        </p:nvSpPr>
        <p:spPr>
          <a:xfrm>
            <a:off x="3333750" y="5434013"/>
            <a:ext cx="2381250"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DPT结构避免重复敏感化共享子路径，易于修改以寻找K最长或最短敏感化路径，提高算法效率。</a:t>
            </a:r>
            <a:endParaRPr lang="en-US" sz="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3714750"/>
          </a:xfrm>
          <a:prstGeom prst="rect">
            <a:avLst/>
          </a:prstGeom>
        </p:spPr>
      </p:pic>
      <p:sp>
        <p:nvSpPr>
          <p:cNvPr id="3" name="Shape 0"/>
          <p:cNvSpPr/>
          <p:nvPr/>
        </p:nvSpPr>
        <p:spPr>
          <a:xfrm>
            <a:off x="0" y="3714750"/>
            <a:ext cx="9144000" cy="1428750"/>
          </a:xfrm>
          <a:prstGeom prst="rect">
            <a:avLst/>
          </a:prstGeom>
          <a:solidFill>
            <a:srgbClr val="FFFFFF"/>
          </a:solidFill>
          <a:ln/>
        </p:spPr>
      </p:sp>
      <p:sp>
        <p:nvSpPr>
          <p:cNvPr id="4" name="Shape 1"/>
          <p:cNvSpPr/>
          <p:nvPr/>
        </p:nvSpPr>
        <p:spPr>
          <a:xfrm>
            <a:off x="571500" y="3000375"/>
            <a:ext cx="2590800" cy="2143125"/>
          </a:xfrm>
          <a:prstGeom prst="rect">
            <a:avLst/>
          </a:prstGeom>
          <a:solidFill>
            <a:srgbClr val="F7F8FC"/>
          </a:solidFill>
          <a:ln/>
        </p:spPr>
      </p:sp>
      <p:sp>
        <p:nvSpPr>
          <p:cNvPr id="5" name="Text 2"/>
          <p:cNvSpPr/>
          <p:nvPr/>
        </p:nvSpPr>
        <p:spPr>
          <a:xfrm>
            <a:off x="952500" y="3948113"/>
            <a:ext cx="1828800" cy="800100"/>
          </a:xfrm>
          <a:prstGeom prst="rect">
            <a:avLst/>
          </a:prstGeom>
          <a:noFill/>
          <a:ln/>
        </p:spPr>
        <p:txBody>
          <a:bodyPr wrap="square" lIns="0" tIns="0" rIns="0" bIns="0" rtlCol="0" anchor="ctr" vert="horz"/>
          <a:lstStyle/>
          <a:p>
            <a:pPr algn="l" indent="0" marL="0">
              <a:lnSpc>
                <a:spcPts val="3100"/>
              </a:lnSpc>
              <a:buNone/>
            </a:pPr>
            <a:r>
              <a:rPr lang="en-US" sz="2200" dirty="0">
                <a:solidFill>
                  <a:srgbClr val="002973"/>
                </a:solidFill>
                <a:latin typeface="Microsoft YaHei" pitchFamily="34" charset="0"/>
                <a:ea typeface="Microsoft YaHei" pitchFamily="34" charset="-122"/>
                <a:cs typeface="Microsoft YaHei" pitchFamily="34" charset="-120"/>
              </a:rPr>
              <a:t>实验结果与分析</a:t>
            </a:r>
            <a:endParaRPr lang="en-US" sz="2200" dirty="0"/>
          </a:p>
        </p:txBody>
      </p:sp>
      <p:sp>
        <p:nvSpPr>
          <p:cNvPr id="6" name="Text 3"/>
          <p:cNvSpPr/>
          <p:nvPr/>
        </p:nvSpPr>
        <p:spPr>
          <a:xfrm>
            <a:off x="3543300" y="4000500"/>
            <a:ext cx="5029200" cy="190500"/>
          </a:xfrm>
          <a:prstGeom prst="rect">
            <a:avLst/>
          </a:prstGeom>
          <a:noFill/>
          <a:ln/>
        </p:spPr>
        <p:txBody>
          <a:bodyPr wrap="square" lIns="0" tIns="0" rIns="0" bIns="0" rtlCol="0" anchor="ctr" vert="horz"/>
          <a:lstStyle/>
          <a:p>
            <a:pPr algn="l" indent="0" marL="0">
              <a:lnSpc>
                <a:spcPts val="1500"/>
              </a:lnSpc>
              <a:buNone/>
            </a:pPr>
            <a:endParaRPr lang="en-US" sz="900" dirty="0"/>
          </a:p>
        </p:txBody>
      </p:sp>
      <p:sp>
        <p:nvSpPr>
          <p:cNvPr id="7" name="Text 4"/>
          <p:cNvSpPr/>
          <p:nvPr/>
        </p:nvSpPr>
        <p:spPr>
          <a:xfrm>
            <a:off x="952500" y="3476625"/>
            <a:ext cx="1828800" cy="438150"/>
          </a:xfrm>
          <a:prstGeom prst="rect">
            <a:avLst/>
          </a:prstGeom>
          <a:noFill/>
          <a:ln/>
        </p:spPr>
        <p:txBody>
          <a:bodyPr wrap="square" lIns="0" tIns="0" rIns="0" bIns="0" rtlCol="0" anchor="ctr" vert="horz"/>
          <a:lstStyle/>
          <a:p>
            <a:pPr algn="l" indent="0" marL="0">
              <a:lnSpc>
                <a:spcPts val="3400"/>
              </a:lnSpc>
              <a:buNone/>
            </a:pPr>
            <a:r>
              <a:rPr lang="en-US" sz="2400" b="1" dirty="0">
                <a:solidFill>
                  <a:srgbClr val="002973"/>
                </a:solidFill>
                <a:latin typeface="Microsoft YaHei" pitchFamily="34" charset="0"/>
                <a:ea typeface="Microsoft YaHei" pitchFamily="34" charset="-122"/>
                <a:cs typeface="Microsoft YaHei" pitchFamily="34" charset="-120"/>
              </a:rPr>
              <a:t>04 /</a:t>
            </a:r>
            <a:endParaRPr 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sp>
        <p:nvSpPr>
          <p:cNvPr id="3" name="Text 1"/>
          <p:cNvSpPr/>
          <p:nvPr/>
        </p:nvSpPr>
        <p:spPr>
          <a:xfrm>
            <a:off x="571500" y="571500"/>
            <a:ext cx="4095750"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混合产量模型介绍</a:t>
            </a:r>
            <a:endParaRPr lang="en-US" sz="2200" dirty="0"/>
          </a:p>
        </p:txBody>
      </p:sp>
      <p:sp>
        <p:nvSpPr>
          <p:cNvPr id="4" name="Text 2"/>
          <p:cNvSpPr/>
          <p:nvPr/>
        </p:nvSpPr>
        <p:spPr>
          <a:xfrm>
            <a:off x="571500" y="1028700"/>
            <a:ext cx="4095750"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sp>
        <p:nvSpPr>
          <p:cNvPr id="5" name="Shape 3"/>
          <p:cNvSpPr/>
          <p:nvPr/>
        </p:nvSpPr>
        <p:spPr>
          <a:xfrm>
            <a:off x="5048250" y="0"/>
            <a:ext cx="4095750" cy="5143500"/>
          </a:xfrm>
          <a:prstGeom prst="rect">
            <a:avLst/>
          </a:prstGeom>
          <a:solidFill>
            <a:srgbClr val="F7F8FC"/>
          </a:solidFill>
          <a:ln/>
        </p:spPr>
      </p:sp>
      <p:sp>
        <p:nvSpPr>
          <p:cNvPr id="6" name="Shape 4"/>
          <p:cNvSpPr/>
          <p:nvPr/>
        </p:nvSpPr>
        <p:spPr>
          <a:xfrm>
            <a:off x="5619750" y="571500"/>
            <a:ext cx="333375" cy="333375"/>
          </a:xfrm>
          <a:prstGeom prst="ellipse">
            <a:avLst/>
          </a:prstGeom>
          <a:solidFill>
            <a:srgbClr val="002973"/>
          </a:solidFill>
          <a:ln/>
        </p:spPr>
      </p:sp>
      <p:pic>
        <p:nvPicPr>
          <p:cNvPr id="7" name="Image 0" descr="preencoded.png">    </p:cNvPr>
          <p:cNvPicPr>
            <a:picLocks noChangeAspect="1"/>
          </p:cNvPicPr>
          <p:nvPr/>
        </p:nvPicPr>
        <p:blipFill>
          <a:blip r:embed="rId1"/>
          <a:srcRect l="0" r="0" t="0" b="0"/>
          <a:stretch/>
        </p:blipFill>
        <p:spPr>
          <a:xfrm>
            <a:off x="5691188" y="642938"/>
            <a:ext cx="190500" cy="190500"/>
          </a:xfrm>
          <a:prstGeom prst="rect">
            <a:avLst/>
          </a:prstGeom>
        </p:spPr>
      </p:pic>
      <p:sp>
        <p:nvSpPr>
          <p:cNvPr id="8" name="Text 5"/>
          <p:cNvSpPr/>
          <p:nvPr/>
        </p:nvSpPr>
        <p:spPr>
          <a:xfrm>
            <a:off x="6138863" y="571500"/>
            <a:ext cx="242887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统计时序分析</a:t>
            </a:r>
            <a:endParaRPr lang="en-US" sz="1300" dirty="0"/>
          </a:p>
        </p:txBody>
      </p:sp>
      <p:sp>
        <p:nvSpPr>
          <p:cNvPr id="9" name="Text 6"/>
          <p:cNvSpPr/>
          <p:nvPr/>
        </p:nvSpPr>
        <p:spPr>
          <a:xfrm>
            <a:off x="6138863" y="890587"/>
            <a:ext cx="242887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采用统计时序信息加速蒙特卡洛模拟，结合门延迟分布生成电路样本，验证所有时序图边的设置时间和保持时间约束。</a:t>
            </a:r>
            <a:endParaRPr lang="en-US" sz="900" dirty="0"/>
          </a:p>
        </p:txBody>
      </p:sp>
      <p:sp>
        <p:nvSpPr>
          <p:cNvPr id="10" name="Shape 7"/>
          <p:cNvSpPr/>
          <p:nvPr/>
        </p:nvSpPr>
        <p:spPr>
          <a:xfrm>
            <a:off x="5619750" y="1843088"/>
            <a:ext cx="333375" cy="333375"/>
          </a:xfrm>
          <a:prstGeom prst="ellipse">
            <a:avLst/>
          </a:prstGeom>
          <a:solidFill>
            <a:srgbClr val="002973"/>
          </a:solidFill>
          <a:ln/>
        </p:spPr>
      </p:sp>
      <p:pic>
        <p:nvPicPr>
          <p:cNvPr id="11" name="Image 1" descr="preencoded.png">    </p:cNvPr>
          <p:cNvPicPr>
            <a:picLocks noChangeAspect="1"/>
          </p:cNvPicPr>
          <p:nvPr/>
        </p:nvPicPr>
        <p:blipFill>
          <a:blip r:embed="rId2"/>
          <a:srcRect l="0" r="0" t="0" b="0"/>
          <a:stretch/>
        </p:blipFill>
        <p:spPr>
          <a:xfrm>
            <a:off x="5691188" y="1914525"/>
            <a:ext cx="190500" cy="190500"/>
          </a:xfrm>
          <a:prstGeom prst="rect">
            <a:avLst/>
          </a:prstGeom>
        </p:spPr>
      </p:pic>
      <p:sp>
        <p:nvSpPr>
          <p:cNvPr id="12" name="Text 8"/>
          <p:cNvSpPr/>
          <p:nvPr/>
        </p:nvSpPr>
        <p:spPr>
          <a:xfrm>
            <a:off x="6138863" y="1843088"/>
            <a:ext cx="242887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截断高斯分布</a:t>
            </a:r>
            <a:endParaRPr lang="en-US" sz="1300" dirty="0"/>
          </a:p>
        </p:txBody>
      </p:sp>
      <p:sp>
        <p:nvSpPr>
          <p:cNvPr id="13" name="Text 9"/>
          <p:cNvSpPr/>
          <p:nvPr/>
        </p:nvSpPr>
        <p:spPr>
          <a:xfrm>
            <a:off x="6138863" y="2162175"/>
            <a:ext cx="242887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利用扩展因子k，将门延迟分布限制在平均值±kσ范围内，重归一化以描述门延迟分布，提高模拟效率。</a:t>
            </a:r>
            <a:endParaRPr lang="en-US" sz="900" dirty="0"/>
          </a:p>
        </p:txBody>
      </p:sp>
      <p:sp>
        <p:nvSpPr>
          <p:cNvPr id="14" name="Shape 10"/>
          <p:cNvSpPr/>
          <p:nvPr/>
        </p:nvSpPr>
        <p:spPr>
          <a:xfrm>
            <a:off x="5619750" y="3114675"/>
            <a:ext cx="333375" cy="333375"/>
          </a:xfrm>
          <a:prstGeom prst="ellipse">
            <a:avLst/>
          </a:prstGeom>
          <a:solidFill>
            <a:srgbClr val="002973"/>
          </a:solidFill>
          <a:ln/>
        </p:spPr>
      </p:sp>
      <p:pic>
        <p:nvPicPr>
          <p:cNvPr id="15" name="Image 2" descr="preencoded.png">    </p:cNvPr>
          <p:cNvPicPr>
            <a:picLocks noChangeAspect="1"/>
          </p:cNvPicPr>
          <p:nvPr/>
        </p:nvPicPr>
        <p:blipFill>
          <a:blip r:embed="rId3"/>
          <a:srcRect l="0" r="0" t="0" b="0"/>
          <a:stretch/>
        </p:blipFill>
        <p:spPr>
          <a:xfrm>
            <a:off x="5691188" y="3186113"/>
            <a:ext cx="190500" cy="190500"/>
          </a:xfrm>
          <a:prstGeom prst="rect">
            <a:avLst/>
          </a:prstGeom>
        </p:spPr>
      </p:pic>
      <p:sp>
        <p:nvSpPr>
          <p:cNvPr id="16" name="Text 11"/>
          <p:cNvSpPr/>
          <p:nvPr/>
        </p:nvSpPr>
        <p:spPr>
          <a:xfrm>
            <a:off x="6138863" y="3114675"/>
            <a:ext cx="242887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路径选择与分析</a:t>
            </a:r>
            <a:endParaRPr lang="en-US" sz="1300" dirty="0"/>
          </a:p>
        </p:txBody>
      </p:sp>
      <p:sp>
        <p:nvSpPr>
          <p:cNvPr id="17" name="Text 12"/>
          <p:cNvSpPr/>
          <p:nvPr/>
        </p:nvSpPr>
        <p:spPr>
          <a:xfrm>
            <a:off x="6138863" y="3433763"/>
            <a:ext cx="242887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通过敏感性关键路径搜索算法高效选取K最长或K最短的可敏感路径进行路径基统计静态时序分析，减少分析路径数量。</a:t>
            </a:r>
            <a:endParaRPr lang="en-US" sz="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sp>
        <p:nvSpPr>
          <p:cNvPr id="3" name="Text 1"/>
          <p:cNvSpPr/>
          <p:nvPr/>
        </p:nvSpPr>
        <p:spPr>
          <a:xfrm>
            <a:off x="4048125" y="571500"/>
            <a:ext cx="4524375"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基准电路比较</a:t>
            </a:r>
            <a:endParaRPr lang="en-US" sz="2200" dirty="0"/>
          </a:p>
        </p:txBody>
      </p:sp>
      <p:sp>
        <p:nvSpPr>
          <p:cNvPr id="4" name="Text 2"/>
          <p:cNvSpPr/>
          <p:nvPr/>
        </p:nvSpPr>
        <p:spPr>
          <a:xfrm>
            <a:off x="4048125" y="1028700"/>
            <a:ext cx="4524375"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sp>
        <p:nvSpPr>
          <p:cNvPr id="5" name="Shape 3"/>
          <p:cNvSpPr/>
          <p:nvPr/>
        </p:nvSpPr>
        <p:spPr>
          <a:xfrm>
            <a:off x="0" y="2762250"/>
            <a:ext cx="9144000" cy="2381250"/>
          </a:xfrm>
          <a:prstGeom prst="rect">
            <a:avLst/>
          </a:prstGeom>
          <a:solidFill>
            <a:srgbClr val="F7F8FC"/>
          </a:solidFill>
          <a:ln/>
        </p:spPr>
      </p:sp>
      <p:pic>
        <p:nvPicPr>
          <p:cNvPr id="6" name="Image 0" descr="preencoded.png">    </p:cNvPr>
          <p:cNvPicPr>
            <a:picLocks noChangeAspect="1"/>
          </p:cNvPicPr>
          <p:nvPr/>
        </p:nvPicPr>
        <p:blipFill>
          <a:blip r:embed="rId1"/>
          <a:srcRect l="17188" r="17188" t="0" b="0"/>
          <a:stretch/>
        </p:blipFill>
        <p:spPr>
          <a:xfrm>
            <a:off x="571500" y="0"/>
            <a:ext cx="3000375" cy="4572000"/>
          </a:xfrm>
          <a:prstGeom prst="rect">
            <a:avLst/>
          </a:prstGeom>
        </p:spPr>
      </p:pic>
      <p:sp>
        <p:nvSpPr>
          <p:cNvPr id="7" name="Text 4"/>
          <p:cNvSpPr/>
          <p:nvPr/>
        </p:nvSpPr>
        <p:spPr>
          <a:xfrm>
            <a:off x="4048125" y="2919412"/>
            <a:ext cx="452437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电路统计</a:t>
            </a:r>
            <a:endParaRPr lang="en-US" sz="1300" dirty="0"/>
          </a:p>
        </p:txBody>
      </p:sp>
      <p:sp>
        <p:nvSpPr>
          <p:cNvPr id="8" name="Text 5"/>
          <p:cNvSpPr/>
          <p:nvPr/>
        </p:nvSpPr>
        <p:spPr>
          <a:xfrm>
            <a:off x="4048125" y="3238500"/>
            <a:ext cx="4524375" cy="381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我们对ISCA89和ITC99基准电路进行了详细的统计，发现许多电路的结构对具有比预期更长或更短的可感知关键路径。</a:t>
            </a:r>
            <a:endParaRPr lang="en-US" sz="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9144000" cy="6700838"/>
          </a:xfrm>
          <a:prstGeom prst="rect">
            <a:avLst/>
          </a:prstGeom>
          <a:solidFill>
            <a:srgbClr val="FFFFFF"/>
          </a:solidFill>
          <a:ln/>
        </p:spPr>
      </p:sp>
      <p:sp>
        <p:nvSpPr>
          <p:cNvPr id="3" name="Text 1"/>
          <p:cNvSpPr/>
          <p:nvPr/>
        </p:nvSpPr>
        <p:spPr>
          <a:xfrm>
            <a:off x="571500" y="571500"/>
            <a:ext cx="2509838"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产量改进分析</a:t>
            </a:r>
            <a:endParaRPr lang="en-US" sz="2200" dirty="0"/>
          </a:p>
        </p:txBody>
      </p:sp>
      <p:sp>
        <p:nvSpPr>
          <p:cNvPr id="4" name="Text 2"/>
          <p:cNvSpPr/>
          <p:nvPr/>
        </p:nvSpPr>
        <p:spPr>
          <a:xfrm>
            <a:off x="571500" y="1028700"/>
            <a:ext cx="2509838"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sp>
        <p:nvSpPr>
          <p:cNvPr id="5" name="Shape 3"/>
          <p:cNvSpPr/>
          <p:nvPr/>
        </p:nvSpPr>
        <p:spPr>
          <a:xfrm>
            <a:off x="3462338" y="0"/>
            <a:ext cx="3190875" cy="6700838"/>
          </a:xfrm>
          <a:prstGeom prst="rect">
            <a:avLst/>
          </a:prstGeom>
          <a:solidFill>
            <a:srgbClr val="F7F8FC"/>
          </a:solidFill>
          <a:ln/>
        </p:spPr>
      </p:sp>
      <p:pic>
        <p:nvPicPr>
          <p:cNvPr id="6" name="Image 0" descr="preencoded.png">    </p:cNvPr>
          <p:cNvPicPr>
            <a:picLocks noChangeAspect="1"/>
          </p:cNvPicPr>
          <p:nvPr/>
        </p:nvPicPr>
        <p:blipFill>
          <a:blip r:embed="rId1"/>
          <a:srcRect l="0" r="0" t="0" b="0"/>
          <a:stretch/>
        </p:blipFill>
        <p:spPr>
          <a:xfrm>
            <a:off x="0" y="5053012"/>
            <a:ext cx="5715000" cy="1647825"/>
          </a:xfrm>
          <a:prstGeom prst="rect">
            <a:avLst/>
          </a:prstGeom>
        </p:spPr>
      </p:pic>
      <p:sp>
        <p:nvSpPr>
          <p:cNvPr id="7" name="Text 4"/>
          <p:cNvSpPr/>
          <p:nvPr/>
        </p:nvSpPr>
        <p:spPr>
          <a:xfrm>
            <a:off x="3795713" y="571500"/>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关键电路对比</a:t>
            </a:r>
            <a:endParaRPr lang="en-US" sz="1300" dirty="0"/>
          </a:p>
        </p:txBody>
      </p:sp>
      <p:sp>
        <p:nvSpPr>
          <p:cNvPr id="8" name="Text 5"/>
          <p:cNvSpPr/>
          <p:nvPr/>
        </p:nvSpPr>
        <p:spPr>
          <a:xfrm>
            <a:off x="3795713" y="890587"/>
            <a:ext cx="2524125" cy="952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通过对比ISCAS89和ITC99基准电路，我们观察到许多电路对具有更短或更长的可感知路径延迟，特别是在电路b11s中，超过10%的长路径具有更短的可感知路径延迟，近4%的短路径具有更长的可感知路径延迟。</a:t>
            </a:r>
            <a:endParaRPr lang="en-US" sz="900" dirty="0"/>
          </a:p>
        </p:txBody>
      </p:sp>
      <p:sp>
        <p:nvSpPr>
          <p:cNvPr id="9" name="Text 6"/>
          <p:cNvSpPr/>
          <p:nvPr/>
        </p:nvSpPr>
        <p:spPr>
          <a:xfrm>
            <a:off x="3795713" y="2224088"/>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产量提升显著</a:t>
            </a:r>
            <a:endParaRPr lang="en-US" sz="1300" dirty="0"/>
          </a:p>
        </p:txBody>
      </p:sp>
      <p:sp>
        <p:nvSpPr>
          <p:cNvPr id="10" name="Text 7"/>
          <p:cNvSpPr/>
          <p:nvPr/>
        </p:nvSpPr>
        <p:spPr>
          <a:xfrm>
            <a:off x="3795713" y="2543175"/>
            <a:ext cx="2524125" cy="762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我们的方法在大多数基准电路中实现了显著的产量提升，例如，在ISCAS89电路s35932中，我们的方法在相同的时钟周期下达到了98.6%的产量，而传统方法仅为64.3%。</a:t>
            </a:r>
            <a:endParaRPr lang="en-US" sz="900" dirty="0"/>
          </a:p>
        </p:txBody>
      </p:sp>
      <p:sp>
        <p:nvSpPr>
          <p:cNvPr id="11" name="Text 8"/>
          <p:cNvSpPr/>
          <p:nvPr/>
        </p:nvSpPr>
        <p:spPr>
          <a:xfrm>
            <a:off x="3795713" y="3686175"/>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虚假路径信息的重要性</a:t>
            </a:r>
            <a:endParaRPr lang="en-US" sz="1300" dirty="0"/>
          </a:p>
        </p:txBody>
      </p:sp>
      <p:sp>
        <p:nvSpPr>
          <p:cNvPr id="12" name="Text 9"/>
          <p:cNvSpPr/>
          <p:nvPr/>
        </p:nvSpPr>
        <p:spPr>
          <a:xfrm>
            <a:off x="3795713" y="4005263"/>
            <a:ext cx="2524125" cy="762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对于ITC99电路b11s，我们证明了虚假路径信息对于产量驱动的时钟偏斜调度至关重要；没有虚假路径信息，传统的以及比例松弛分配将提供远低于可能达到的产量。</a:t>
            </a:r>
            <a:endParaRPr lang="en-US" sz="9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3714750"/>
          </a:xfrm>
          <a:prstGeom prst="rect">
            <a:avLst/>
          </a:prstGeom>
        </p:spPr>
      </p:pic>
      <p:sp>
        <p:nvSpPr>
          <p:cNvPr id="3" name="Shape 0"/>
          <p:cNvSpPr/>
          <p:nvPr/>
        </p:nvSpPr>
        <p:spPr>
          <a:xfrm>
            <a:off x="0" y="3714750"/>
            <a:ext cx="9144000" cy="1428750"/>
          </a:xfrm>
          <a:prstGeom prst="rect">
            <a:avLst/>
          </a:prstGeom>
          <a:solidFill>
            <a:srgbClr val="FFFFFF"/>
          </a:solidFill>
          <a:ln/>
        </p:spPr>
      </p:sp>
      <p:sp>
        <p:nvSpPr>
          <p:cNvPr id="4" name="Shape 1"/>
          <p:cNvSpPr/>
          <p:nvPr/>
        </p:nvSpPr>
        <p:spPr>
          <a:xfrm>
            <a:off x="571500" y="3000375"/>
            <a:ext cx="2590800" cy="2143125"/>
          </a:xfrm>
          <a:prstGeom prst="rect">
            <a:avLst/>
          </a:prstGeom>
          <a:solidFill>
            <a:srgbClr val="F7F8FC"/>
          </a:solidFill>
          <a:ln/>
        </p:spPr>
      </p:sp>
      <p:sp>
        <p:nvSpPr>
          <p:cNvPr id="5" name="Text 2"/>
          <p:cNvSpPr/>
          <p:nvPr/>
        </p:nvSpPr>
        <p:spPr>
          <a:xfrm>
            <a:off x="952500" y="3948113"/>
            <a:ext cx="1828800" cy="800100"/>
          </a:xfrm>
          <a:prstGeom prst="rect">
            <a:avLst/>
          </a:prstGeom>
          <a:noFill/>
          <a:ln/>
        </p:spPr>
        <p:txBody>
          <a:bodyPr wrap="square" lIns="0" tIns="0" rIns="0" bIns="0" rtlCol="0" anchor="ctr" vert="horz"/>
          <a:lstStyle/>
          <a:p>
            <a:pPr algn="l" indent="0" marL="0">
              <a:lnSpc>
                <a:spcPts val="3100"/>
              </a:lnSpc>
              <a:buNone/>
            </a:pPr>
            <a:r>
              <a:rPr lang="en-US" sz="2200" dirty="0">
                <a:solidFill>
                  <a:srgbClr val="002973"/>
                </a:solidFill>
                <a:latin typeface="Microsoft YaHei" pitchFamily="34" charset="0"/>
                <a:ea typeface="Microsoft YaHei" pitchFamily="34" charset="-122"/>
                <a:cs typeface="Microsoft YaHei" pitchFamily="34" charset="-120"/>
              </a:rPr>
              <a:t>结论与未来工作</a:t>
            </a:r>
            <a:endParaRPr lang="en-US" sz="2200" dirty="0"/>
          </a:p>
        </p:txBody>
      </p:sp>
      <p:sp>
        <p:nvSpPr>
          <p:cNvPr id="6" name="Text 3"/>
          <p:cNvSpPr/>
          <p:nvPr/>
        </p:nvSpPr>
        <p:spPr>
          <a:xfrm>
            <a:off x="3543300" y="4000500"/>
            <a:ext cx="5029200" cy="190500"/>
          </a:xfrm>
          <a:prstGeom prst="rect">
            <a:avLst/>
          </a:prstGeom>
          <a:noFill/>
          <a:ln/>
        </p:spPr>
        <p:txBody>
          <a:bodyPr wrap="square" lIns="0" tIns="0" rIns="0" bIns="0" rtlCol="0" anchor="ctr" vert="horz"/>
          <a:lstStyle/>
          <a:p>
            <a:pPr algn="l" indent="0" marL="0">
              <a:lnSpc>
                <a:spcPts val="1500"/>
              </a:lnSpc>
              <a:buNone/>
            </a:pPr>
            <a:endParaRPr lang="en-US" sz="900" dirty="0"/>
          </a:p>
        </p:txBody>
      </p:sp>
      <p:sp>
        <p:nvSpPr>
          <p:cNvPr id="7" name="Text 4"/>
          <p:cNvSpPr/>
          <p:nvPr/>
        </p:nvSpPr>
        <p:spPr>
          <a:xfrm>
            <a:off x="952500" y="3476625"/>
            <a:ext cx="1828800" cy="438150"/>
          </a:xfrm>
          <a:prstGeom prst="rect">
            <a:avLst/>
          </a:prstGeom>
          <a:noFill/>
          <a:ln/>
        </p:spPr>
        <p:txBody>
          <a:bodyPr wrap="square" lIns="0" tIns="0" rIns="0" bIns="0" rtlCol="0" anchor="ctr" vert="horz"/>
          <a:lstStyle/>
          <a:p>
            <a:pPr algn="l" indent="0" marL="0">
              <a:lnSpc>
                <a:spcPts val="3400"/>
              </a:lnSpc>
              <a:buNone/>
            </a:pPr>
            <a:r>
              <a:rPr lang="en-US" sz="2400" b="1" dirty="0">
                <a:solidFill>
                  <a:srgbClr val="002973"/>
                </a:solidFill>
                <a:latin typeface="Microsoft YaHei" pitchFamily="34" charset="0"/>
                <a:ea typeface="Microsoft YaHei" pitchFamily="34" charset="-122"/>
                <a:cs typeface="Microsoft YaHei" pitchFamily="34" charset="-120"/>
              </a:rPr>
              <a:t>05 /</a:t>
            </a:r>
            <a:endParaRPr 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2952750" cy="5143500"/>
          </a:xfrm>
          <a:prstGeom prst="rect">
            <a:avLst/>
          </a:prstGeom>
        </p:spPr>
      </p:pic>
      <p:sp>
        <p:nvSpPr>
          <p:cNvPr id="4" name="Text 1"/>
          <p:cNvSpPr/>
          <p:nvPr/>
        </p:nvSpPr>
        <p:spPr>
          <a:xfrm>
            <a:off x="571500" y="3433763"/>
            <a:ext cx="1857375" cy="666750"/>
          </a:xfrm>
          <a:prstGeom prst="rect">
            <a:avLst/>
          </a:prstGeom>
          <a:noFill/>
          <a:ln/>
        </p:spPr>
        <p:txBody>
          <a:bodyPr wrap="square" lIns="0" tIns="0" rIns="0" bIns="0" rtlCol="0" anchor="ctr" vert="horz"/>
          <a:lstStyle/>
          <a:p>
            <a:pPr algn="l" indent="0" marL="0">
              <a:lnSpc>
                <a:spcPts val="5200"/>
              </a:lnSpc>
              <a:buNone/>
            </a:pPr>
            <a:r>
              <a:rPr lang="en-US" sz="3700" b="1" dirty="0">
                <a:solidFill>
                  <a:srgbClr val="FFFFFF"/>
                </a:solidFill>
                <a:latin typeface="Microsoft YaHei" pitchFamily="34" charset="0"/>
                <a:ea typeface="Microsoft YaHei" pitchFamily="34" charset="-122"/>
                <a:cs typeface="Microsoft YaHei" pitchFamily="34" charset="-120"/>
              </a:rPr>
              <a:t>content</a:t>
            </a:r>
            <a:endParaRPr lang="en-US" sz="3700" dirty="0"/>
          </a:p>
        </p:txBody>
      </p:sp>
      <p:sp>
        <p:nvSpPr>
          <p:cNvPr id="5" name="Text 2"/>
          <p:cNvSpPr/>
          <p:nvPr/>
        </p:nvSpPr>
        <p:spPr>
          <a:xfrm>
            <a:off x="571500" y="4176713"/>
            <a:ext cx="1809750" cy="400050"/>
          </a:xfrm>
          <a:prstGeom prst="rect">
            <a:avLst/>
          </a:prstGeom>
          <a:noFill/>
          <a:ln/>
        </p:spPr>
        <p:txBody>
          <a:bodyPr wrap="square" lIns="0" tIns="0" rIns="0" bIns="0" rtlCol="0" anchor="ctr" vert="horz"/>
          <a:lstStyle/>
          <a:p>
            <a:pPr algn="l" indent="0" marL="0">
              <a:lnSpc>
                <a:spcPts val="3100"/>
              </a:lnSpc>
              <a:buNone/>
            </a:pPr>
            <a:r>
              <a:rPr lang="en-US" sz="2200" dirty="0">
                <a:solidFill>
                  <a:srgbClr val="FFFFFF"/>
                </a:solidFill>
                <a:latin typeface="Microsoft YaHei" pitchFamily="34" charset="0"/>
                <a:ea typeface="Microsoft YaHei" pitchFamily="34" charset="-122"/>
                <a:cs typeface="Microsoft YaHei" pitchFamily="34" charset="-120"/>
              </a:rPr>
              <a:t>目录</a:t>
            </a:r>
            <a:endParaRPr lang="en-US" sz="2200" dirty="0"/>
          </a:p>
        </p:txBody>
      </p:sp>
      <p:sp>
        <p:nvSpPr>
          <p:cNvPr id="6" name="Text 3"/>
          <p:cNvSpPr/>
          <p:nvPr/>
        </p:nvSpPr>
        <p:spPr>
          <a:xfrm>
            <a:off x="4286250" y="1002506"/>
            <a:ext cx="352425" cy="333375"/>
          </a:xfrm>
          <a:prstGeom prst="rect">
            <a:avLst/>
          </a:prstGeom>
          <a:noFill/>
          <a:ln/>
        </p:spPr>
        <p:txBody>
          <a:bodyPr wrap="square" lIns="0" tIns="0" rIns="0" bIns="0" rtlCol="0" anchor="ctr" vert="horz"/>
          <a:lstStyle/>
          <a:p>
            <a:pPr algn="l" indent="0" marL="0">
              <a:lnSpc>
                <a:spcPts val="3000"/>
              </a:lnSpc>
              <a:buNone/>
            </a:pPr>
            <a:r>
              <a:rPr lang="en-US" sz="1800" b="1" dirty="0">
                <a:solidFill>
                  <a:srgbClr val="002973"/>
                </a:solidFill>
                <a:latin typeface="Microsoft YaHei" pitchFamily="34" charset="0"/>
                <a:ea typeface="Microsoft YaHei" pitchFamily="34" charset="-122"/>
                <a:cs typeface="Microsoft YaHei" pitchFamily="34" charset="-120"/>
              </a:rPr>
              <a:t>01</a:t>
            </a:r>
            <a:endParaRPr lang="en-US" sz="1800" dirty="0"/>
          </a:p>
        </p:txBody>
      </p:sp>
      <p:sp>
        <p:nvSpPr>
          <p:cNvPr id="7" name="Text 4"/>
          <p:cNvSpPr/>
          <p:nvPr/>
        </p:nvSpPr>
        <p:spPr>
          <a:xfrm>
            <a:off x="4752975" y="1059656"/>
            <a:ext cx="305752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2973"/>
                </a:solidFill>
                <a:latin typeface="Microsoft YaHei" pitchFamily="34" charset="0"/>
                <a:ea typeface="Microsoft YaHei" pitchFamily="34" charset="-122"/>
                <a:cs typeface="Microsoft YaHei" pitchFamily="34" charset="-120"/>
              </a:rPr>
              <a:t>引言与背景</a:t>
            </a:r>
            <a:endParaRPr lang="en-US" sz="1200" dirty="0"/>
          </a:p>
        </p:txBody>
      </p:sp>
      <p:sp>
        <p:nvSpPr>
          <p:cNvPr id="8" name="Text 5"/>
          <p:cNvSpPr/>
          <p:nvPr/>
        </p:nvSpPr>
        <p:spPr>
          <a:xfrm>
            <a:off x="4752975" y="1307306"/>
            <a:ext cx="3057525"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
        <p:nvSpPr>
          <p:cNvPr id="9" name="Text 6"/>
          <p:cNvSpPr/>
          <p:nvPr/>
        </p:nvSpPr>
        <p:spPr>
          <a:xfrm>
            <a:off x="4286250" y="1631156"/>
            <a:ext cx="352425" cy="333375"/>
          </a:xfrm>
          <a:prstGeom prst="rect">
            <a:avLst/>
          </a:prstGeom>
          <a:noFill/>
          <a:ln/>
        </p:spPr>
        <p:txBody>
          <a:bodyPr wrap="square" lIns="0" tIns="0" rIns="0" bIns="0" rtlCol="0" anchor="ctr" vert="horz"/>
          <a:lstStyle/>
          <a:p>
            <a:pPr algn="l" indent="0" marL="0">
              <a:lnSpc>
                <a:spcPts val="3000"/>
              </a:lnSpc>
              <a:buNone/>
            </a:pPr>
            <a:r>
              <a:rPr lang="en-US" sz="1800" b="1" dirty="0">
                <a:solidFill>
                  <a:srgbClr val="002973"/>
                </a:solidFill>
                <a:latin typeface="Microsoft YaHei" pitchFamily="34" charset="0"/>
                <a:ea typeface="Microsoft YaHei" pitchFamily="34" charset="-122"/>
                <a:cs typeface="Microsoft YaHei" pitchFamily="34" charset="-120"/>
              </a:rPr>
              <a:t>02</a:t>
            </a:r>
            <a:endParaRPr lang="en-US" sz="1800" dirty="0"/>
          </a:p>
        </p:txBody>
      </p:sp>
      <p:sp>
        <p:nvSpPr>
          <p:cNvPr id="10" name="Text 7"/>
          <p:cNvSpPr/>
          <p:nvPr/>
        </p:nvSpPr>
        <p:spPr>
          <a:xfrm>
            <a:off x="4752975" y="1688306"/>
            <a:ext cx="305752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2973"/>
                </a:solidFill>
                <a:latin typeface="Microsoft YaHei" pitchFamily="34" charset="0"/>
                <a:ea typeface="Microsoft YaHei" pitchFamily="34" charset="-122"/>
                <a:cs typeface="Microsoft YaHei" pitchFamily="34" charset="-120"/>
              </a:rPr>
              <a:t>现有方法与局限性</a:t>
            </a:r>
            <a:endParaRPr lang="en-US" sz="1200" dirty="0"/>
          </a:p>
        </p:txBody>
      </p:sp>
      <p:sp>
        <p:nvSpPr>
          <p:cNvPr id="11" name="Text 8"/>
          <p:cNvSpPr/>
          <p:nvPr/>
        </p:nvSpPr>
        <p:spPr>
          <a:xfrm>
            <a:off x="4752975" y="1935956"/>
            <a:ext cx="3057525"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
        <p:nvSpPr>
          <p:cNvPr id="12" name="Text 9"/>
          <p:cNvSpPr/>
          <p:nvPr/>
        </p:nvSpPr>
        <p:spPr>
          <a:xfrm>
            <a:off x="4286250" y="2259806"/>
            <a:ext cx="352425" cy="333375"/>
          </a:xfrm>
          <a:prstGeom prst="rect">
            <a:avLst/>
          </a:prstGeom>
          <a:noFill/>
          <a:ln/>
        </p:spPr>
        <p:txBody>
          <a:bodyPr wrap="square" lIns="0" tIns="0" rIns="0" bIns="0" rtlCol="0" anchor="ctr" vert="horz"/>
          <a:lstStyle/>
          <a:p>
            <a:pPr algn="l" indent="0" marL="0">
              <a:lnSpc>
                <a:spcPts val="3000"/>
              </a:lnSpc>
              <a:buNone/>
            </a:pPr>
            <a:r>
              <a:rPr lang="en-US" sz="1800" b="1" dirty="0">
                <a:solidFill>
                  <a:srgbClr val="002973"/>
                </a:solidFill>
                <a:latin typeface="Microsoft YaHei" pitchFamily="34" charset="0"/>
                <a:ea typeface="Microsoft YaHei" pitchFamily="34" charset="-122"/>
                <a:cs typeface="Microsoft YaHei" pitchFamily="34" charset="-120"/>
              </a:rPr>
              <a:t>03</a:t>
            </a:r>
            <a:endParaRPr lang="en-US" sz="1800" dirty="0"/>
          </a:p>
        </p:txBody>
      </p:sp>
      <p:sp>
        <p:nvSpPr>
          <p:cNvPr id="13" name="Text 10"/>
          <p:cNvSpPr/>
          <p:nvPr/>
        </p:nvSpPr>
        <p:spPr>
          <a:xfrm>
            <a:off x="4752975" y="2316956"/>
            <a:ext cx="305752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2973"/>
                </a:solidFill>
                <a:latin typeface="Microsoft YaHei" pitchFamily="34" charset="0"/>
                <a:ea typeface="Microsoft YaHei" pitchFamily="34" charset="-122"/>
                <a:cs typeface="Microsoft YaHei" pitchFamily="34" charset="-120"/>
              </a:rPr>
              <a:t>新型时钟偏斜调度方案</a:t>
            </a:r>
            <a:endParaRPr lang="en-US" sz="1200" dirty="0"/>
          </a:p>
        </p:txBody>
      </p:sp>
      <p:sp>
        <p:nvSpPr>
          <p:cNvPr id="14" name="Text 11"/>
          <p:cNvSpPr/>
          <p:nvPr/>
        </p:nvSpPr>
        <p:spPr>
          <a:xfrm>
            <a:off x="4752975" y="2564606"/>
            <a:ext cx="3057525"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
        <p:nvSpPr>
          <p:cNvPr id="15" name="Text 12"/>
          <p:cNvSpPr/>
          <p:nvPr/>
        </p:nvSpPr>
        <p:spPr>
          <a:xfrm>
            <a:off x="4286250" y="2888456"/>
            <a:ext cx="352425" cy="333375"/>
          </a:xfrm>
          <a:prstGeom prst="rect">
            <a:avLst/>
          </a:prstGeom>
          <a:noFill/>
          <a:ln/>
        </p:spPr>
        <p:txBody>
          <a:bodyPr wrap="square" lIns="0" tIns="0" rIns="0" bIns="0" rtlCol="0" anchor="ctr" vert="horz"/>
          <a:lstStyle/>
          <a:p>
            <a:pPr algn="l" indent="0" marL="0">
              <a:lnSpc>
                <a:spcPts val="3000"/>
              </a:lnSpc>
              <a:buNone/>
            </a:pPr>
            <a:r>
              <a:rPr lang="en-US" sz="1800" b="1" dirty="0">
                <a:solidFill>
                  <a:srgbClr val="002973"/>
                </a:solidFill>
                <a:latin typeface="Microsoft YaHei" pitchFamily="34" charset="0"/>
                <a:ea typeface="Microsoft YaHei" pitchFamily="34" charset="-122"/>
                <a:cs typeface="Microsoft YaHei" pitchFamily="34" charset="-120"/>
              </a:rPr>
              <a:t>04</a:t>
            </a:r>
            <a:endParaRPr lang="en-US" sz="1800" dirty="0"/>
          </a:p>
        </p:txBody>
      </p:sp>
      <p:sp>
        <p:nvSpPr>
          <p:cNvPr id="16" name="Text 13"/>
          <p:cNvSpPr/>
          <p:nvPr/>
        </p:nvSpPr>
        <p:spPr>
          <a:xfrm>
            <a:off x="4752975" y="2945606"/>
            <a:ext cx="305752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2973"/>
                </a:solidFill>
                <a:latin typeface="Microsoft YaHei" pitchFamily="34" charset="0"/>
                <a:ea typeface="Microsoft YaHei" pitchFamily="34" charset="-122"/>
                <a:cs typeface="Microsoft YaHei" pitchFamily="34" charset="-120"/>
              </a:rPr>
              <a:t>实验结果与分析</a:t>
            </a:r>
            <a:endParaRPr lang="en-US" sz="1200" dirty="0"/>
          </a:p>
        </p:txBody>
      </p:sp>
      <p:sp>
        <p:nvSpPr>
          <p:cNvPr id="17" name="Text 14"/>
          <p:cNvSpPr/>
          <p:nvPr/>
        </p:nvSpPr>
        <p:spPr>
          <a:xfrm>
            <a:off x="4752975" y="3193256"/>
            <a:ext cx="3057525"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
        <p:nvSpPr>
          <p:cNvPr id="18" name="Text 15"/>
          <p:cNvSpPr/>
          <p:nvPr/>
        </p:nvSpPr>
        <p:spPr>
          <a:xfrm>
            <a:off x="4286250" y="3517106"/>
            <a:ext cx="352425" cy="333375"/>
          </a:xfrm>
          <a:prstGeom prst="rect">
            <a:avLst/>
          </a:prstGeom>
          <a:noFill/>
          <a:ln/>
        </p:spPr>
        <p:txBody>
          <a:bodyPr wrap="square" lIns="0" tIns="0" rIns="0" bIns="0" rtlCol="0" anchor="ctr" vert="horz"/>
          <a:lstStyle/>
          <a:p>
            <a:pPr algn="l" indent="0" marL="0">
              <a:lnSpc>
                <a:spcPts val="3000"/>
              </a:lnSpc>
              <a:buNone/>
            </a:pPr>
            <a:r>
              <a:rPr lang="en-US" sz="1800" b="1" dirty="0">
                <a:solidFill>
                  <a:srgbClr val="002973"/>
                </a:solidFill>
                <a:latin typeface="Microsoft YaHei" pitchFamily="34" charset="0"/>
                <a:ea typeface="Microsoft YaHei" pitchFamily="34" charset="-122"/>
                <a:cs typeface="Microsoft YaHei" pitchFamily="34" charset="-120"/>
              </a:rPr>
              <a:t>05</a:t>
            </a:r>
            <a:endParaRPr lang="en-US" sz="1800" dirty="0"/>
          </a:p>
        </p:txBody>
      </p:sp>
      <p:sp>
        <p:nvSpPr>
          <p:cNvPr id="19" name="Text 16"/>
          <p:cNvSpPr/>
          <p:nvPr/>
        </p:nvSpPr>
        <p:spPr>
          <a:xfrm>
            <a:off x="4752975" y="3574256"/>
            <a:ext cx="305752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2973"/>
                </a:solidFill>
                <a:latin typeface="Microsoft YaHei" pitchFamily="34" charset="0"/>
                <a:ea typeface="Microsoft YaHei" pitchFamily="34" charset="-122"/>
                <a:cs typeface="Microsoft YaHei" pitchFamily="34" charset="-120"/>
              </a:rPr>
              <a:t>结论与未来工作</a:t>
            </a:r>
            <a:endParaRPr lang="en-US" sz="1200" dirty="0"/>
          </a:p>
        </p:txBody>
      </p:sp>
      <p:sp>
        <p:nvSpPr>
          <p:cNvPr id="20" name="Text 17"/>
          <p:cNvSpPr/>
          <p:nvPr/>
        </p:nvSpPr>
        <p:spPr>
          <a:xfrm>
            <a:off x="4752975" y="3821906"/>
            <a:ext cx="3057525"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sp>
        <p:nvSpPr>
          <p:cNvPr id="3" name="Text 1"/>
          <p:cNvSpPr/>
          <p:nvPr/>
        </p:nvSpPr>
        <p:spPr>
          <a:xfrm>
            <a:off x="571500" y="571500"/>
            <a:ext cx="2509838"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研究贡献总结</a:t>
            </a:r>
            <a:endParaRPr lang="en-US" sz="2200" dirty="0"/>
          </a:p>
        </p:txBody>
      </p:sp>
      <p:sp>
        <p:nvSpPr>
          <p:cNvPr id="4" name="Text 2"/>
          <p:cNvSpPr/>
          <p:nvPr/>
        </p:nvSpPr>
        <p:spPr>
          <a:xfrm>
            <a:off x="571500" y="1028700"/>
            <a:ext cx="2509838"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pic>
        <p:nvPicPr>
          <p:cNvPr id="5" name="Image 0" descr="preencoded.png">    </p:cNvPr>
          <p:cNvPicPr>
            <a:picLocks noChangeAspect="1"/>
          </p:cNvPicPr>
          <p:nvPr/>
        </p:nvPicPr>
        <p:blipFill>
          <a:blip r:embed="rId1"/>
          <a:srcRect l="0" r="0" t="0" b="0"/>
          <a:stretch/>
        </p:blipFill>
        <p:spPr>
          <a:xfrm>
            <a:off x="3714750" y="0"/>
            <a:ext cx="5429250" cy="5143500"/>
          </a:xfrm>
          <a:prstGeom prst="rect">
            <a:avLst/>
          </a:prstGeom>
        </p:spPr>
      </p:pic>
      <p:sp>
        <p:nvSpPr>
          <p:cNvPr id="6" name="Shape 3"/>
          <p:cNvSpPr/>
          <p:nvPr/>
        </p:nvSpPr>
        <p:spPr>
          <a:xfrm>
            <a:off x="5476875" y="1628775"/>
            <a:ext cx="3667125" cy="3514725"/>
          </a:xfrm>
          <a:prstGeom prst="rect">
            <a:avLst/>
          </a:prstGeom>
          <a:solidFill>
            <a:srgbClr val="FFFFFF"/>
          </a:solidFill>
          <a:ln/>
        </p:spPr>
      </p:sp>
      <p:sp>
        <p:nvSpPr>
          <p:cNvPr id="7" name="Text 4"/>
          <p:cNvSpPr/>
          <p:nvPr/>
        </p:nvSpPr>
        <p:spPr>
          <a:xfrm>
            <a:off x="571500" y="2033588"/>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产量提升显著</a:t>
            </a:r>
            <a:endParaRPr lang="en-US" sz="1300" dirty="0"/>
          </a:p>
        </p:txBody>
      </p:sp>
      <p:sp>
        <p:nvSpPr>
          <p:cNvPr id="8" name="Text 5"/>
          <p:cNvSpPr/>
          <p:nvPr/>
        </p:nvSpPr>
        <p:spPr>
          <a:xfrm>
            <a:off x="571500" y="2352675"/>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我们的时钟偏斜调度策略在多个基准电路中实现了高达50%的产量提升，特别是在考虑虚假路径信息后，如电路b11s所示。</a:t>
            </a:r>
            <a:endParaRPr lang="en-US" sz="900" dirty="0"/>
          </a:p>
        </p:txBody>
      </p:sp>
      <p:sp>
        <p:nvSpPr>
          <p:cNvPr id="9" name="Text 6"/>
          <p:cNvSpPr/>
          <p:nvPr/>
        </p:nvSpPr>
        <p:spPr>
          <a:xfrm>
            <a:off x="6048375" y="2028825"/>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综合性能优化</a:t>
            </a:r>
            <a:endParaRPr lang="en-US" sz="1300" dirty="0"/>
          </a:p>
        </p:txBody>
      </p:sp>
      <p:sp>
        <p:nvSpPr>
          <p:cNvPr id="10" name="Text 7"/>
          <p:cNvSpPr/>
          <p:nvPr/>
        </p:nvSpPr>
        <p:spPr>
          <a:xfrm>
            <a:off x="6048375" y="2347913"/>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通过结合准确的路径延迟信息和比例松弛分配启发式算法，我们提出的方案不仅提高了产量，还保持了高性能，证明了其在实际应用中的有效性。</a:t>
            </a:r>
            <a:endParaRPr lang="en-US" sz="900" dirty="0"/>
          </a:p>
        </p:txBody>
      </p:sp>
      <p:sp>
        <p:nvSpPr>
          <p:cNvPr id="11" name="Text 8"/>
          <p:cNvSpPr/>
          <p:nvPr/>
        </p:nvSpPr>
        <p:spPr>
          <a:xfrm>
            <a:off x="6048375" y="3300413"/>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未来研究方向</a:t>
            </a:r>
            <a:endParaRPr lang="en-US" sz="1300" dirty="0"/>
          </a:p>
        </p:txBody>
      </p:sp>
      <p:sp>
        <p:nvSpPr>
          <p:cNvPr id="12" name="Text 9"/>
          <p:cNvSpPr/>
          <p:nvPr/>
        </p:nvSpPr>
        <p:spPr>
          <a:xfrm>
            <a:off x="6048375" y="3619500"/>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正在探索硅后调整小部分存储元件的时钟偏斜以恢复产量损失的方法，这将为设计者提供更灵活的时钟管理策略。</a:t>
            </a:r>
            <a:endParaRPr lang="en-US" sz="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9144000" cy="6638925"/>
          </a:xfrm>
          <a:prstGeom prst="rect">
            <a:avLst/>
          </a:prstGeom>
          <a:solidFill>
            <a:srgbClr val="FFFFFF"/>
          </a:solidFill>
          <a:ln/>
        </p:spPr>
      </p:sp>
      <p:sp>
        <p:nvSpPr>
          <p:cNvPr id="3" name="Text 1"/>
          <p:cNvSpPr/>
          <p:nvPr/>
        </p:nvSpPr>
        <p:spPr>
          <a:xfrm>
            <a:off x="571500" y="571500"/>
            <a:ext cx="5133975"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后续研究方向</a:t>
            </a:r>
            <a:endParaRPr lang="en-US" sz="2200" dirty="0"/>
          </a:p>
        </p:txBody>
      </p:sp>
      <p:sp>
        <p:nvSpPr>
          <p:cNvPr id="4" name="Text 2"/>
          <p:cNvSpPr/>
          <p:nvPr/>
        </p:nvSpPr>
        <p:spPr>
          <a:xfrm>
            <a:off x="571500" y="1028700"/>
            <a:ext cx="5133975"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sp>
        <p:nvSpPr>
          <p:cNvPr id="5" name="Shape 3"/>
          <p:cNvSpPr/>
          <p:nvPr/>
        </p:nvSpPr>
        <p:spPr>
          <a:xfrm>
            <a:off x="0" y="2305050"/>
            <a:ext cx="9144000" cy="3762375"/>
          </a:xfrm>
          <a:prstGeom prst="rect">
            <a:avLst/>
          </a:prstGeom>
          <a:solidFill>
            <a:srgbClr val="F7F8FC"/>
          </a:solidFill>
          <a:ln/>
        </p:spPr>
      </p:sp>
      <p:pic>
        <p:nvPicPr>
          <p:cNvPr id="6" name="Image 0" descr="preencoded.png">    </p:cNvPr>
          <p:cNvPicPr>
            <a:picLocks noChangeAspect="1"/>
          </p:cNvPicPr>
          <p:nvPr/>
        </p:nvPicPr>
        <p:blipFill>
          <a:blip r:embed="rId1"/>
          <a:srcRect l="26452" r="26452" t="0" b="0"/>
          <a:stretch/>
        </p:blipFill>
        <p:spPr>
          <a:xfrm>
            <a:off x="6286500" y="0"/>
            <a:ext cx="2857500" cy="6067425"/>
          </a:xfrm>
          <a:prstGeom prst="rect">
            <a:avLst/>
          </a:prstGeom>
        </p:spPr>
      </p:pic>
      <p:sp>
        <p:nvSpPr>
          <p:cNvPr id="7" name="Shape 4"/>
          <p:cNvSpPr/>
          <p:nvPr/>
        </p:nvSpPr>
        <p:spPr>
          <a:xfrm>
            <a:off x="571500" y="2690813"/>
            <a:ext cx="333375" cy="333375"/>
          </a:xfrm>
          <a:prstGeom prst="ellipse">
            <a:avLst/>
          </a:prstGeom>
          <a:solidFill>
            <a:srgbClr val="002973"/>
          </a:solidFill>
          <a:ln/>
        </p:spPr>
      </p:sp>
      <p:pic>
        <p:nvPicPr>
          <p:cNvPr id="8" name="Image 1" descr="preencoded.png">    </p:cNvPr>
          <p:cNvPicPr>
            <a:picLocks noChangeAspect="1"/>
          </p:cNvPicPr>
          <p:nvPr/>
        </p:nvPicPr>
        <p:blipFill>
          <a:blip r:embed="rId2"/>
          <a:srcRect l="0" r="0" t="0" b="0"/>
          <a:stretch/>
        </p:blipFill>
        <p:spPr>
          <a:xfrm>
            <a:off x="642938" y="2762250"/>
            <a:ext cx="190500" cy="190500"/>
          </a:xfrm>
          <a:prstGeom prst="rect">
            <a:avLst/>
          </a:prstGeom>
        </p:spPr>
      </p:pic>
      <p:sp>
        <p:nvSpPr>
          <p:cNvPr id="9" name="Text 5"/>
          <p:cNvSpPr/>
          <p:nvPr/>
        </p:nvSpPr>
        <p:spPr>
          <a:xfrm>
            <a:off x="571500" y="3267075"/>
            <a:ext cx="2381250"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动态调整机制</a:t>
            </a:r>
            <a:endParaRPr lang="en-US" sz="1300" dirty="0"/>
          </a:p>
        </p:txBody>
      </p:sp>
      <p:sp>
        <p:nvSpPr>
          <p:cNvPr id="10" name="Text 6"/>
          <p:cNvSpPr/>
          <p:nvPr/>
        </p:nvSpPr>
        <p:spPr>
          <a:xfrm>
            <a:off x="571500" y="3586163"/>
            <a:ext cx="2381250"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探索在芯片实现后，对一小部分存储元件的时钟偏斜进行微调的可能性，以进一步恢复产量损失。</a:t>
            </a:r>
            <a:endParaRPr lang="en-US" sz="900" dirty="0"/>
          </a:p>
        </p:txBody>
      </p:sp>
      <p:sp>
        <p:nvSpPr>
          <p:cNvPr id="11" name="Shape 7"/>
          <p:cNvSpPr/>
          <p:nvPr/>
        </p:nvSpPr>
        <p:spPr>
          <a:xfrm>
            <a:off x="3333750" y="2690813"/>
            <a:ext cx="333375" cy="333375"/>
          </a:xfrm>
          <a:prstGeom prst="ellipse">
            <a:avLst/>
          </a:prstGeom>
          <a:solidFill>
            <a:srgbClr val="002973"/>
          </a:solidFill>
          <a:ln/>
        </p:spPr>
      </p:sp>
      <p:pic>
        <p:nvPicPr>
          <p:cNvPr id="12" name="Image 2" descr="preencoded.png">    </p:cNvPr>
          <p:cNvPicPr>
            <a:picLocks noChangeAspect="1"/>
          </p:cNvPicPr>
          <p:nvPr/>
        </p:nvPicPr>
        <p:blipFill>
          <a:blip r:embed="rId3"/>
          <a:srcRect l="0" r="0" t="0" b="0"/>
          <a:stretch/>
        </p:blipFill>
        <p:spPr>
          <a:xfrm>
            <a:off x="3405187" y="2762250"/>
            <a:ext cx="190500" cy="190500"/>
          </a:xfrm>
          <a:prstGeom prst="rect">
            <a:avLst/>
          </a:prstGeom>
        </p:spPr>
      </p:pic>
      <p:sp>
        <p:nvSpPr>
          <p:cNvPr id="13" name="Text 8"/>
          <p:cNvSpPr/>
          <p:nvPr/>
        </p:nvSpPr>
        <p:spPr>
          <a:xfrm>
            <a:off x="3333750" y="3267075"/>
            <a:ext cx="2381250"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统计模型优化</a:t>
            </a:r>
            <a:endParaRPr lang="en-US" sz="1300" dirty="0"/>
          </a:p>
        </p:txBody>
      </p:sp>
      <p:sp>
        <p:nvSpPr>
          <p:cNvPr id="14" name="Text 9"/>
          <p:cNvSpPr/>
          <p:nvPr/>
        </p:nvSpPr>
        <p:spPr>
          <a:xfrm>
            <a:off x="3333750" y="3586163"/>
            <a:ext cx="2381250" cy="381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深化统计时序分析，提高路径延迟分布的准确性，以更精确地指导时钟偏斜分配。</a:t>
            </a:r>
            <a:endParaRPr lang="en-US" sz="900" dirty="0"/>
          </a:p>
        </p:txBody>
      </p:sp>
      <p:sp>
        <p:nvSpPr>
          <p:cNvPr id="15" name="Shape 10"/>
          <p:cNvSpPr/>
          <p:nvPr/>
        </p:nvSpPr>
        <p:spPr>
          <a:xfrm>
            <a:off x="571500" y="4538663"/>
            <a:ext cx="333375" cy="333375"/>
          </a:xfrm>
          <a:prstGeom prst="ellipse">
            <a:avLst/>
          </a:prstGeom>
          <a:solidFill>
            <a:srgbClr val="002973"/>
          </a:solidFill>
          <a:ln/>
        </p:spPr>
      </p:sp>
      <p:pic>
        <p:nvPicPr>
          <p:cNvPr id="16" name="Image 3" descr="preencoded.png">    </p:cNvPr>
          <p:cNvPicPr>
            <a:picLocks noChangeAspect="1"/>
          </p:cNvPicPr>
          <p:nvPr/>
        </p:nvPicPr>
        <p:blipFill>
          <a:blip r:embed="rId4"/>
          <a:srcRect l="0" r="0" t="0" b="0"/>
          <a:stretch/>
        </p:blipFill>
        <p:spPr>
          <a:xfrm>
            <a:off x="642938" y="4610100"/>
            <a:ext cx="190500" cy="190500"/>
          </a:xfrm>
          <a:prstGeom prst="rect">
            <a:avLst/>
          </a:prstGeom>
        </p:spPr>
      </p:pic>
      <p:sp>
        <p:nvSpPr>
          <p:cNvPr id="17" name="Text 11"/>
          <p:cNvSpPr/>
          <p:nvPr/>
        </p:nvSpPr>
        <p:spPr>
          <a:xfrm>
            <a:off x="571500" y="5114925"/>
            <a:ext cx="2381250"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多目标优化策略</a:t>
            </a:r>
            <a:endParaRPr lang="en-US" sz="1300" dirty="0"/>
          </a:p>
        </p:txBody>
      </p:sp>
      <p:sp>
        <p:nvSpPr>
          <p:cNvPr id="18" name="Text 12"/>
          <p:cNvSpPr/>
          <p:nvPr/>
        </p:nvSpPr>
        <p:spPr>
          <a:xfrm>
            <a:off x="571500" y="5434013"/>
            <a:ext cx="2381250" cy="381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开发同时考虑性能、功耗和产量的多目标时钟偏斜调度算法，平衡设计中的多种约束条件。</a:t>
            </a:r>
            <a:endParaRPr lang="en-US" sz="9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571500" y="2000250"/>
            <a:ext cx="8001000" cy="2381250"/>
          </a:xfrm>
          <a:prstGeom prst="rect">
            <a:avLst/>
          </a:prstGeom>
        </p:spPr>
      </p:pic>
      <p:sp>
        <p:nvSpPr>
          <p:cNvPr id="4" name="Text 1"/>
          <p:cNvSpPr/>
          <p:nvPr/>
        </p:nvSpPr>
        <p:spPr>
          <a:xfrm>
            <a:off x="571500" y="571500"/>
            <a:ext cx="8001000" cy="666750"/>
          </a:xfrm>
          <a:prstGeom prst="rect">
            <a:avLst/>
          </a:prstGeom>
          <a:noFill/>
          <a:ln/>
        </p:spPr>
        <p:txBody>
          <a:bodyPr wrap="square" lIns="0" tIns="0" rIns="0" bIns="0" rtlCol="0" anchor="ctr" vert="horz"/>
          <a:lstStyle/>
          <a:p>
            <a:pPr algn="l" indent="0" marL="0">
              <a:lnSpc>
                <a:spcPts val="5200"/>
              </a:lnSpc>
              <a:buNone/>
            </a:pPr>
            <a:r>
              <a:rPr lang="en-US" sz="3700" b="1" dirty="0">
                <a:solidFill>
                  <a:srgbClr val="002973"/>
                </a:solidFill>
                <a:latin typeface="Microsoft YaHei" pitchFamily="34" charset="0"/>
                <a:ea typeface="Microsoft YaHei" pitchFamily="34" charset="-122"/>
                <a:cs typeface="Microsoft YaHei" pitchFamily="34" charset="-120"/>
              </a:rPr>
              <a:t>THANKS</a:t>
            </a:r>
            <a:endParaRPr lang="en-US" sz="3700" dirty="0"/>
          </a:p>
        </p:txBody>
      </p:sp>
      <p:sp>
        <p:nvSpPr>
          <p:cNvPr id="5" name="Text 2"/>
          <p:cNvSpPr/>
          <p:nvPr/>
        </p:nvSpPr>
        <p:spPr>
          <a:xfrm>
            <a:off x="571500" y="1047750"/>
            <a:ext cx="8001000" cy="400050"/>
          </a:xfrm>
          <a:prstGeom prst="rect">
            <a:avLst/>
          </a:prstGeom>
          <a:noFill/>
          <a:ln/>
        </p:spPr>
        <p:txBody>
          <a:bodyPr wrap="square" lIns="0" tIns="0" rIns="0" bIns="0" rtlCol="0" anchor="ctr" vert="horz"/>
          <a:lstStyle/>
          <a:p>
            <a:pPr algn="l" indent="0" marL="0">
              <a:lnSpc>
                <a:spcPts val="3100"/>
              </a:lnSpc>
              <a:buNone/>
            </a:pPr>
            <a:endParaRPr lang="en-US" sz="2200" dirty="0"/>
          </a:p>
        </p:txBody>
      </p:sp>
      <p:sp>
        <p:nvSpPr>
          <p:cNvPr id="6" name="Text 3"/>
          <p:cNvSpPr/>
          <p:nvPr/>
        </p:nvSpPr>
        <p:spPr>
          <a:xfrm>
            <a:off x="571500" y="4686300"/>
            <a:ext cx="8001000" cy="219075"/>
          </a:xfrm>
          <a:prstGeom prst="rect">
            <a:avLst/>
          </a:prstGeom>
          <a:noFill/>
          <a:ln/>
        </p:spPr>
        <p:txBody>
          <a:bodyPr wrap="square" lIns="0" tIns="0" rIns="0" bIns="0" rtlCol="0" anchor="ctr" vert="horz"/>
          <a:lstStyle/>
          <a:p>
            <a:pPr algn="ctr" indent="0" marL="0">
              <a:lnSpc>
                <a:spcPts val="1700"/>
              </a:lnSpc>
              <a:buNone/>
            </a:pPr>
            <a:r>
              <a:rPr lang="en-US" sz="1200" dirty="0">
                <a:solidFill>
                  <a:srgbClr val="666666"/>
                </a:solidFill>
                <a:latin typeface="Microsoft YaHei" pitchFamily="34" charset="0"/>
                <a:ea typeface="Microsoft YaHei" pitchFamily="34" charset="-122"/>
                <a:cs typeface="Microsoft YaHei" pitchFamily="34" charset="-120"/>
              </a:rPr>
              <a:t>PPT内容由通义AI生成，访问tongyi.ai智能生成更多PPT</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3714750"/>
          </a:xfrm>
          <a:prstGeom prst="rect">
            <a:avLst/>
          </a:prstGeom>
        </p:spPr>
      </p:pic>
      <p:sp>
        <p:nvSpPr>
          <p:cNvPr id="3" name="Shape 0"/>
          <p:cNvSpPr/>
          <p:nvPr/>
        </p:nvSpPr>
        <p:spPr>
          <a:xfrm>
            <a:off x="0" y="3714750"/>
            <a:ext cx="9144000" cy="1428750"/>
          </a:xfrm>
          <a:prstGeom prst="rect">
            <a:avLst/>
          </a:prstGeom>
          <a:solidFill>
            <a:srgbClr val="FFFFFF"/>
          </a:solidFill>
          <a:ln/>
        </p:spPr>
      </p:sp>
      <p:sp>
        <p:nvSpPr>
          <p:cNvPr id="4" name="Shape 1"/>
          <p:cNvSpPr/>
          <p:nvPr/>
        </p:nvSpPr>
        <p:spPr>
          <a:xfrm>
            <a:off x="571500" y="3000375"/>
            <a:ext cx="2590800" cy="2143125"/>
          </a:xfrm>
          <a:prstGeom prst="rect">
            <a:avLst/>
          </a:prstGeom>
          <a:solidFill>
            <a:srgbClr val="F7F8FC"/>
          </a:solidFill>
          <a:ln/>
        </p:spPr>
      </p:sp>
      <p:sp>
        <p:nvSpPr>
          <p:cNvPr id="5" name="Text 2"/>
          <p:cNvSpPr/>
          <p:nvPr/>
        </p:nvSpPr>
        <p:spPr>
          <a:xfrm>
            <a:off x="952500" y="3948113"/>
            <a:ext cx="1828800" cy="400050"/>
          </a:xfrm>
          <a:prstGeom prst="rect">
            <a:avLst/>
          </a:prstGeom>
          <a:noFill/>
          <a:ln/>
        </p:spPr>
        <p:txBody>
          <a:bodyPr wrap="square" lIns="0" tIns="0" rIns="0" bIns="0" rtlCol="0" anchor="ctr" vert="horz"/>
          <a:lstStyle/>
          <a:p>
            <a:pPr algn="l" indent="0" marL="0">
              <a:lnSpc>
                <a:spcPts val="3100"/>
              </a:lnSpc>
              <a:buNone/>
            </a:pPr>
            <a:r>
              <a:rPr lang="en-US" sz="2200" dirty="0">
                <a:solidFill>
                  <a:srgbClr val="002973"/>
                </a:solidFill>
                <a:latin typeface="Microsoft YaHei" pitchFamily="34" charset="0"/>
                <a:ea typeface="Microsoft YaHei" pitchFamily="34" charset="-122"/>
                <a:cs typeface="Microsoft YaHei" pitchFamily="34" charset="-120"/>
              </a:rPr>
              <a:t>引言与背景</a:t>
            </a:r>
            <a:endParaRPr lang="en-US" sz="2200" dirty="0"/>
          </a:p>
        </p:txBody>
      </p:sp>
      <p:sp>
        <p:nvSpPr>
          <p:cNvPr id="6" name="Text 3"/>
          <p:cNvSpPr/>
          <p:nvPr/>
        </p:nvSpPr>
        <p:spPr>
          <a:xfrm>
            <a:off x="3543300" y="4000500"/>
            <a:ext cx="5029200" cy="190500"/>
          </a:xfrm>
          <a:prstGeom prst="rect">
            <a:avLst/>
          </a:prstGeom>
          <a:noFill/>
          <a:ln/>
        </p:spPr>
        <p:txBody>
          <a:bodyPr wrap="square" lIns="0" tIns="0" rIns="0" bIns="0" rtlCol="0" anchor="ctr" vert="horz"/>
          <a:lstStyle/>
          <a:p>
            <a:pPr algn="l" indent="0" marL="0">
              <a:lnSpc>
                <a:spcPts val="1500"/>
              </a:lnSpc>
              <a:buNone/>
            </a:pPr>
            <a:endParaRPr lang="en-US" sz="900" dirty="0"/>
          </a:p>
        </p:txBody>
      </p:sp>
      <p:sp>
        <p:nvSpPr>
          <p:cNvPr id="7" name="Text 4"/>
          <p:cNvSpPr/>
          <p:nvPr/>
        </p:nvSpPr>
        <p:spPr>
          <a:xfrm>
            <a:off x="952500" y="3476625"/>
            <a:ext cx="1828800" cy="438150"/>
          </a:xfrm>
          <a:prstGeom prst="rect">
            <a:avLst/>
          </a:prstGeom>
          <a:noFill/>
          <a:ln/>
        </p:spPr>
        <p:txBody>
          <a:bodyPr wrap="square" lIns="0" tIns="0" rIns="0" bIns="0" rtlCol="0" anchor="ctr" vert="horz"/>
          <a:lstStyle/>
          <a:p>
            <a:pPr algn="l" indent="0" marL="0">
              <a:lnSpc>
                <a:spcPts val="3400"/>
              </a:lnSpc>
              <a:buNone/>
            </a:pPr>
            <a:r>
              <a:rPr lang="en-US" sz="2400" b="1" dirty="0">
                <a:solidFill>
                  <a:srgbClr val="002973"/>
                </a:solidFill>
                <a:latin typeface="Microsoft YaHei" pitchFamily="34" charset="0"/>
                <a:ea typeface="Microsoft YaHei" pitchFamily="34" charset="-122"/>
                <a:cs typeface="Microsoft YaHei" pitchFamily="34" charset="-120"/>
              </a:rPr>
              <a:t>01 /</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sp>
        <p:nvSpPr>
          <p:cNvPr id="3" name="Text 1"/>
          <p:cNvSpPr/>
          <p:nvPr/>
        </p:nvSpPr>
        <p:spPr>
          <a:xfrm>
            <a:off x="4048125" y="571500"/>
            <a:ext cx="4524375"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半导体技术进展</a:t>
            </a:r>
            <a:endParaRPr lang="en-US" sz="2200" dirty="0"/>
          </a:p>
        </p:txBody>
      </p:sp>
      <p:sp>
        <p:nvSpPr>
          <p:cNvPr id="4" name="Text 2"/>
          <p:cNvSpPr/>
          <p:nvPr/>
        </p:nvSpPr>
        <p:spPr>
          <a:xfrm>
            <a:off x="4048125" y="1028700"/>
            <a:ext cx="4524375"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sp>
        <p:nvSpPr>
          <p:cNvPr id="5" name="Shape 3"/>
          <p:cNvSpPr/>
          <p:nvPr/>
        </p:nvSpPr>
        <p:spPr>
          <a:xfrm>
            <a:off x="0" y="2762250"/>
            <a:ext cx="9144000" cy="2381250"/>
          </a:xfrm>
          <a:prstGeom prst="rect">
            <a:avLst/>
          </a:prstGeom>
          <a:solidFill>
            <a:srgbClr val="F7F8FC"/>
          </a:solidFill>
          <a:ln/>
        </p:spPr>
      </p:sp>
      <p:pic>
        <p:nvPicPr>
          <p:cNvPr id="6" name="Image 0" descr="preencoded.png">    </p:cNvPr>
          <p:cNvPicPr>
            <a:picLocks noChangeAspect="1"/>
          </p:cNvPicPr>
          <p:nvPr/>
        </p:nvPicPr>
        <p:blipFill>
          <a:blip r:embed="rId1"/>
          <a:srcRect l="17188" r="17188" t="0" b="0"/>
          <a:stretch/>
        </p:blipFill>
        <p:spPr>
          <a:xfrm>
            <a:off x="571500" y="0"/>
            <a:ext cx="3000375" cy="4572000"/>
          </a:xfrm>
          <a:prstGeom prst="rect">
            <a:avLst/>
          </a:prstGeom>
        </p:spPr>
      </p:pic>
      <p:sp>
        <p:nvSpPr>
          <p:cNvPr id="7" name="Text 4"/>
          <p:cNvSpPr/>
          <p:nvPr/>
        </p:nvSpPr>
        <p:spPr>
          <a:xfrm>
            <a:off x="4048125" y="2919412"/>
            <a:ext cx="452437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集成度提升</a:t>
            </a:r>
            <a:endParaRPr lang="en-US" sz="1300" dirty="0"/>
          </a:p>
        </p:txBody>
      </p:sp>
      <p:sp>
        <p:nvSpPr>
          <p:cNvPr id="8" name="Text 5"/>
          <p:cNvSpPr/>
          <p:nvPr/>
        </p:nvSpPr>
        <p:spPr>
          <a:xfrm>
            <a:off x="4048125" y="3238500"/>
            <a:ext cx="4524375" cy="190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先进半导体技术使单芯片集成更多功能成为可能，推动设计复杂性与日俱增。</a:t>
            </a:r>
            <a:endParaRPr lang="en-US"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9144000" cy="7210425"/>
          </a:xfrm>
          <a:prstGeom prst="rect">
            <a:avLst/>
          </a:prstGeom>
          <a:solidFill>
            <a:srgbClr val="FFFFFF"/>
          </a:solidFill>
          <a:ln/>
        </p:spPr>
      </p:sp>
      <p:sp>
        <p:nvSpPr>
          <p:cNvPr id="3" name="Text 1"/>
          <p:cNvSpPr/>
          <p:nvPr/>
        </p:nvSpPr>
        <p:spPr>
          <a:xfrm>
            <a:off x="571500" y="571500"/>
            <a:ext cx="2509838" cy="80010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设计复杂性与产量问题</a:t>
            </a:r>
            <a:endParaRPr lang="en-US" sz="2200" dirty="0"/>
          </a:p>
        </p:txBody>
      </p:sp>
      <p:sp>
        <p:nvSpPr>
          <p:cNvPr id="4" name="Text 2"/>
          <p:cNvSpPr/>
          <p:nvPr/>
        </p:nvSpPr>
        <p:spPr>
          <a:xfrm>
            <a:off x="571500" y="1428750"/>
            <a:ext cx="2509838"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sp>
        <p:nvSpPr>
          <p:cNvPr id="5" name="Shape 3"/>
          <p:cNvSpPr/>
          <p:nvPr/>
        </p:nvSpPr>
        <p:spPr>
          <a:xfrm>
            <a:off x="3462338" y="0"/>
            <a:ext cx="3190875" cy="7210425"/>
          </a:xfrm>
          <a:prstGeom prst="rect">
            <a:avLst/>
          </a:prstGeom>
          <a:solidFill>
            <a:srgbClr val="F7F8FC"/>
          </a:solidFill>
          <a:ln/>
        </p:spPr>
      </p:sp>
      <p:pic>
        <p:nvPicPr>
          <p:cNvPr id="6" name="Image 0" descr="preencoded.png">    </p:cNvPr>
          <p:cNvPicPr>
            <a:picLocks noChangeAspect="1"/>
          </p:cNvPicPr>
          <p:nvPr/>
        </p:nvPicPr>
        <p:blipFill>
          <a:blip r:embed="rId1"/>
          <a:srcRect l="0" r="0" t="0" b="0"/>
          <a:stretch/>
        </p:blipFill>
        <p:spPr>
          <a:xfrm>
            <a:off x="0" y="5562600"/>
            <a:ext cx="5715000" cy="1647825"/>
          </a:xfrm>
          <a:prstGeom prst="rect">
            <a:avLst/>
          </a:prstGeom>
        </p:spPr>
      </p:pic>
      <p:pic>
        <p:nvPicPr>
          <p:cNvPr id="7" name="Image 1" descr="preencoded.png">    </p:cNvPr>
          <p:cNvPicPr>
            <a:picLocks noChangeAspect="1"/>
          </p:cNvPicPr>
          <p:nvPr/>
        </p:nvPicPr>
        <p:blipFill>
          <a:blip r:embed="rId2"/>
          <a:srcRect l="32827" r="32827" t="0" b="0"/>
          <a:stretch/>
        </p:blipFill>
        <p:spPr>
          <a:xfrm>
            <a:off x="6667500" y="0"/>
            <a:ext cx="2476500" cy="7210425"/>
          </a:xfrm>
          <a:prstGeom prst="rect">
            <a:avLst/>
          </a:prstGeom>
        </p:spPr>
      </p:pic>
      <p:sp>
        <p:nvSpPr>
          <p:cNvPr id="8" name="Text 4"/>
          <p:cNvSpPr/>
          <p:nvPr/>
        </p:nvSpPr>
        <p:spPr>
          <a:xfrm>
            <a:off x="3795713" y="571500"/>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设计复杂度提升</a:t>
            </a:r>
            <a:endParaRPr lang="en-US" sz="1300" dirty="0"/>
          </a:p>
        </p:txBody>
      </p:sp>
      <p:sp>
        <p:nvSpPr>
          <p:cNvPr id="9" name="Text 5"/>
          <p:cNvSpPr/>
          <p:nvPr/>
        </p:nvSpPr>
        <p:spPr>
          <a:xfrm>
            <a:off x="3795713" y="890587"/>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随着半导体技术的发展，单芯片集成的功能日益增多，设计复杂度显著提高，对电路设计提出了更高要求。</a:t>
            </a:r>
            <a:endParaRPr lang="en-US" sz="900" dirty="0"/>
          </a:p>
        </p:txBody>
      </p:sp>
      <p:sp>
        <p:nvSpPr>
          <p:cNvPr id="10" name="Text 6"/>
          <p:cNvSpPr/>
          <p:nvPr/>
        </p:nvSpPr>
        <p:spPr>
          <a:xfrm>
            <a:off x="3795713" y="1843088"/>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优化目标多元化</a:t>
            </a:r>
            <a:endParaRPr lang="en-US" sz="1300" dirty="0"/>
          </a:p>
        </p:txBody>
      </p:sp>
      <p:sp>
        <p:nvSpPr>
          <p:cNvPr id="11" name="Text 7"/>
          <p:cNvSpPr/>
          <p:nvPr/>
        </p:nvSpPr>
        <p:spPr>
          <a:xfrm>
            <a:off x="3795713" y="2162175"/>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现代设计不仅要考虑面积、功耗和性能，还需兼顾产量，因深亚微米技术下工艺变异难以控制，设计决策直接影响产量。</a:t>
            </a:r>
            <a:endParaRPr lang="en-US" sz="900" dirty="0"/>
          </a:p>
        </p:txBody>
      </p:sp>
      <p:sp>
        <p:nvSpPr>
          <p:cNvPr id="12" name="Text 8"/>
          <p:cNvSpPr/>
          <p:nvPr/>
        </p:nvSpPr>
        <p:spPr>
          <a:xfrm>
            <a:off x="3795713" y="3114675"/>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时序失败影响</a:t>
            </a:r>
            <a:endParaRPr lang="en-US" sz="1300" dirty="0"/>
          </a:p>
        </p:txBody>
      </p:sp>
      <p:sp>
        <p:nvSpPr>
          <p:cNvPr id="13" name="Text 9"/>
          <p:cNvSpPr/>
          <p:nvPr/>
        </p:nvSpPr>
        <p:spPr>
          <a:xfrm>
            <a:off x="3795713" y="3433763"/>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时序失败是高性能电路产量损失的主要原因，合理时钟偏斜分配可改善电路运行频率，但其对产量的影响研究不足。</a:t>
            </a:r>
            <a:endParaRPr lang="en-US" sz="900" dirty="0"/>
          </a:p>
        </p:txBody>
      </p:sp>
      <p:sp>
        <p:nvSpPr>
          <p:cNvPr id="14" name="Text 10"/>
          <p:cNvSpPr/>
          <p:nvPr/>
        </p:nvSpPr>
        <p:spPr>
          <a:xfrm>
            <a:off x="3795713" y="4386263"/>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设计前期考量</a:t>
            </a:r>
            <a:endParaRPr lang="en-US" sz="1300" dirty="0"/>
          </a:p>
        </p:txBody>
      </p:sp>
      <p:sp>
        <p:nvSpPr>
          <p:cNvPr id="15" name="Text 11"/>
          <p:cNvSpPr/>
          <p:nvPr/>
        </p:nvSpPr>
        <p:spPr>
          <a:xfrm>
            <a:off x="3795713" y="4705350"/>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设计师需在设计阶段就考虑产量相关问题，以应对深亚微米技术带来的挑战，确保设计的可行性和经济性。</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9144000" cy="6034087"/>
          </a:xfrm>
          <a:prstGeom prst="rect">
            <a:avLst/>
          </a:prstGeom>
          <a:solidFill>
            <a:srgbClr val="FFFFFF"/>
          </a:solidFill>
          <a:ln/>
        </p:spPr>
      </p:sp>
      <p:sp>
        <p:nvSpPr>
          <p:cNvPr id="3" name="Text 1"/>
          <p:cNvSpPr/>
          <p:nvPr/>
        </p:nvSpPr>
        <p:spPr>
          <a:xfrm>
            <a:off x="571500" y="571500"/>
            <a:ext cx="2509838" cy="80010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时钟偏斜调度的重要性</a:t>
            </a:r>
            <a:endParaRPr lang="en-US" sz="2200" dirty="0"/>
          </a:p>
        </p:txBody>
      </p:sp>
      <p:sp>
        <p:nvSpPr>
          <p:cNvPr id="4" name="Text 2"/>
          <p:cNvSpPr/>
          <p:nvPr/>
        </p:nvSpPr>
        <p:spPr>
          <a:xfrm>
            <a:off x="571500" y="1428750"/>
            <a:ext cx="2509838"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pic>
        <p:nvPicPr>
          <p:cNvPr id="5" name="Image 0" descr="preencoded.png">    </p:cNvPr>
          <p:cNvPicPr>
            <a:picLocks noChangeAspect="1"/>
          </p:cNvPicPr>
          <p:nvPr/>
        </p:nvPicPr>
        <p:blipFill>
          <a:blip r:embed="rId1"/>
          <a:srcRect l="0" r="0" t="29245" b="29245"/>
          <a:stretch/>
        </p:blipFill>
        <p:spPr>
          <a:xfrm>
            <a:off x="571500" y="4414838"/>
            <a:ext cx="2524125" cy="1047750"/>
          </a:xfrm>
          <a:prstGeom prst="roundRect">
            <a:avLst>
              <a:gd name="adj" fmla="val 1820"/>
            </a:avLst>
          </a:prstGeom>
        </p:spPr>
      </p:pic>
      <p:pic>
        <p:nvPicPr>
          <p:cNvPr id="6" name="Image 1" descr="preencoded.png">    </p:cNvPr>
          <p:cNvPicPr>
            <a:picLocks noChangeAspect="1"/>
          </p:cNvPicPr>
          <p:nvPr/>
        </p:nvPicPr>
        <p:blipFill>
          <a:blip r:embed="rId2"/>
          <a:srcRect l="7380" r="7380" t="0" b="0"/>
          <a:stretch/>
        </p:blipFill>
        <p:spPr>
          <a:xfrm>
            <a:off x="3714750" y="0"/>
            <a:ext cx="5429250" cy="6034088"/>
          </a:xfrm>
          <a:prstGeom prst="rect">
            <a:avLst/>
          </a:prstGeom>
        </p:spPr>
      </p:pic>
      <p:sp>
        <p:nvSpPr>
          <p:cNvPr id="7" name="Shape 3"/>
          <p:cNvSpPr/>
          <p:nvPr/>
        </p:nvSpPr>
        <p:spPr>
          <a:xfrm>
            <a:off x="5476875" y="1628775"/>
            <a:ext cx="3667125" cy="4405313"/>
          </a:xfrm>
          <a:prstGeom prst="rect">
            <a:avLst/>
          </a:prstGeom>
          <a:solidFill>
            <a:srgbClr val="FFFFFF"/>
          </a:solidFill>
          <a:ln/>
        </p:spPr>
      </p:sp>
      <p:sp>
        <p:nvSpPr>
          <p:cNvPr id="8" name="Text 4"/>
          <p:cNvSpPr/>
          <p:nvPr/>
        </p:nvSpPr>
        <p:spPr>
          <a:xfrm>
            <a:off x="571500" y="2033588"/>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性能提升关键</a:t>
            </a:r>
            <a:endParaRPr lang="en-US" sz="1300" dirty="0"/>
          </a:p>
        </p:txBody>
      </p:sp>
      <p:sp>
        <p:nvSpPr>
          <p:cNvPr id="9" name="Text 5"/>
          <p:cNvSpPr/>
          <p:nvPr/>
        </p:nvSpPr>
        <p:spPr>
          <a:xfrm>
            <a:off x="571500" y="2352675"/>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时钟偏斜调度通过调整电路中各存储元件的时钟到达时间，使电路能在更高的时钟频率下运行，从而显著提高性能。</a:t>
            </a:r>
            <a:endParaRPr lang="en-US" sz="900" dirty="0"/>
          </a:p>
        </p:txBody>
      </p:sp>
      <p:sp>
        <p:nvSpPr>
          <p:cNvPr id="10" name="Text 6"/>
          <p:cNvSpPr/>
          <p:nvPr/>
        </p:nvSpPr>
        <p:spPr>
          <a:xfrm>
            <a:off x="6048375" y="2028825"/>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应对工艺变化</a:t>
            </a:r>
            <a:endParaRPr lang="en-US" sz="1300" dirty="0"/>
          </a:p>
        </p:txBody>
      </p:sp>
      <p:sp>
        <p:nvSpPr>
          <p:cNvPr id="11" name="Text 7"/>
          <p:cNvSpPr/>
          <p:nvPr/>
        </p:nvSpPr>
        <p:spPr>
          <a:xfrm>
            <a:off x="6048375" y="2347913"/>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面对深亚微米技术中的工艺变化，时钟偏斜调度能有效减少因时序失败导致的产量损失，增强电路对延迟缺陷的容忍度。</a:t>
            </a:r>
            <a:endParaRPr lang="en-US" sz="900" dirty="0"/>
          </a:p>
        </p:txBody>
      </p:sp>
      <p:sp>
        <p:nvSpPr>
          <p:cNvPr id="12" name="Text 8"/>
          <p:cNvSpPr/>
          <p:nvPr/>
        </p:nvSpPr>
        <p:spPr>
          <a:xfrm>
            <a:off x="6048375" y="3300413"/>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优化时钟周期</a:t>
            </a:r>
            <a:endParaRPr lang="en-US" sz="1300" dirty="0"/>
          </a:p>
        </p:txBody>
      </p:sp>
      <p:sp>
        <p:nvSpPr>
          <p:cNvPr id="13" name="Text 9"/>
          <p:cNvSpPr/>
          <p:nvPr/>
        </p:nvSpPr>
        <p:spPr>
          <a:xfrm>
            <a:off x="6048375" y="3619500"/>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通过平衡不同电路部分的路径延迟，时钟偏斜调度进一步优化时钟周期，即使在路径延迟无法完全平衡的情况下也能发挥作用。</a:t>
            </a:r>
            <a:endParaRPr lang="en-US" sz="900" dirty="0"/>
          </a:p>
        </p:txBody>
      </p:sp>
      <p:sp>
        <p:nvSpPr>
          <p:cNvPr id="14" name="Text 10"/>
          <p:cNvSpPr/>
          <p:nvPr/>
        </p:nvSpPr>
        <p:spPr>
          <a:xfrm>
            <a:off x="6048375" y="4572000"/>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提升产量潜力</a:t>
            </a:r>
            <a:endParaRPr lang="en-US" sz="1300" dirty="0"/>
          </a:p>
        </p:txBody>
      </p:sp>
      <p:sp>
        <p:nvSpPr>
          <p:cNvPr id="15" name="Text 11"/>
          <p:cNvSpPr/>
          <p:nvPr/>
        </p:nvSpPr>
        <p:spPr>
          <a:xfrm>
            <a:off x="6048375" y="4891088"/>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合理分配时钟偏斜，结合精确的路径延迟信息，可以显著改善电路的产量，最高可达50%，对高绩效电路尤为重要。</a:t>
            </a:r>
            <a:endParaRPr lang="en-US" sz="9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3714750"/>
          </a:xfrm>
          <a:prstGeom prst="rect">
            <a:avLst/>
          </a:prstGeom>
        </p:spPr>
      </p:pic>
      <p:sp>
        <p:nvSpPr>
          <p:cNvPr id="3" name="Shape 0"/>
          <p:cNvSpPr/>
          <p:nvPr/>
        </p:nvSpPr>
        <p:spPr>
          <a:xfrm>
            <a:off x="0" y="3714750"/>
            <a:ext cx="9144000" cy="1428750"/>
          </a:xfrm>
          <a:prstGeom prst="rect">
            <a:avLst/>
          </a:prstGeom>
          <a:solidFill>
            <a:srgbClr val="FFFFFF"/>
          </a:solidFill>
          <a:ln/>
        </p:spPr>
      </p:sp>
      <p:sp>
        <p:nvSpPr>
          <p:cNvPr id="4" name="Shape 1"/>
          <p:cNvSpPr/>
          <p:nvPr/>
        </p:nvSpPr>
        <p:spPr>
          <a:xfrm>
            <a:off x="571500" y="3000375"/>
            <a:ext cx="2590800" cy="2143125"/>
          </a:xfrm>
          <a:prstGeom prst="rect">
            <a:avLst/>
          </a:prstGeom>
          <a:solidFill>
            <a:srgbClr val="F7F8FC"/>
          </a:solidFill>
          <a:ln/>
        </p:spPr>
      </p:sp>
      <p:sp>
        <p:nvSpPr>
          <p:cNvPr id="5" name="Text 2"/>
          <p:cNvSpPr/>
          <p:nvPr/>
        </p:nvSpPr>
        <p:spPr>
          <a:xfrm>
            <a:off x="952500" y="3948113"/>
            <a:ext cx="1828800" cy="800100"/>
          </a:xfrm>
          <a:prstGeom prst="rect">
            <a:avLst/>
          </a:prstGeom>
          <a:noFill/>
          <a:ln/>
        </p:spPr>
        <p:txBody>
          <a:bodyPr wrap="square" lIns="0" tIns="0" rIns="0" bIns="0" rtlCol="0" anchor="ctr" vert="horz"/>
          <a:lstStyle/>
          <a:p>
            <a:pPr algn="l" indent="0" marL="0">
              <a:lnSpc>
                <a:spcPts val="3100"/>
              </a:lnSpc>
              <a:buNone/>
            </a:pPr>
            <a:r>
              <a:rPr lang="en-US" sz="2200" dirty="0">
                <a:solidFill>
                  <a:srgbClr val="002973"/>
                </a:solidFill>
                <a:latin typeface="Microsoft YaHei" pitchFamily="34" charset="0"/>
                <a:ea typeface="Microsoft YaHei" pitchFamily="34" charset="-122"/>
                <a:cs typeface="Microsoft YaHei" pitchFamily="34" charset="-120"/>
              </a:rPr>
              <a:t>现有方法与局限性</a:t>
            </a:r>
            <a:endParaRPr lang="en-US" sz="2200" dirty="0"/>
          </a:p>
        </p:txBody>
      </p:sp>
      <p:sp>
        <p:nvSpPr>
          <p:cNvPr id="6" name="Text 3"/>
          <p:cNvSpPr/>
          <p:nvPr/>
        </p:nvSpPr>
        <p:spPr>
          <a:xfrm>
            <a:off x="3543300" y="4000500"/>
            <a:ext cx="5029200" cy="190500"/>
          </a:xfrm>
          <a:prstGeom prst="rect">
            <a:avLst/>
          </a:prstGeom>
          <a:noFill/>
          <a:ln/>
        </p:spPr>
        <p:txBody>
          <a:bodyPr wrap="square" lIns="0" tIns="0" rIns="0" bIns="0" rtlCol="0" anchor="ctr" vert="horz"/>
          <a:lstStyle/>
          <a:p>
            <a:pPr algn="l" indent="0" marL="0">
              <a:lnSpc>
                <a:spcPts val="1500"/>
              </a:lnSpc>
              <a:buNone/>
            </a:pPr>
            <a:endParaRPr lang="en-US" sz="900" dirty="0"/>
          </a:p>
        </p:txBody>
      </p:sp>
      <p:sp>
        <p:nvSpPr>
          <p:cNvPr id="7" name="Text 4"/>
          <p:cNvSpPr/>
          <p:nvPr/>
        </p:nvSpPr>
        <p:spPr>
          <a:xfrm>
            <a:off x="952500" y="3476625"/>
            <a:ext cx="1828800" cy="438150"/>
          </a:xfrm>
          <a:prstGeom prst="rect">
            <a:avLst/>
          </a:prstGeom>
          <a:noFill/>
          <a:ln/>
        </p:spPr>
        <p:txBody>
          <a:bodyPr wrap="square" lIns="0" tIns="0" rIns="0" bIns="0" rtlCol="0" anchor="ctr" vert="horz"/>
          <a:lstStyle/>
          <a:p>
            <a:pPr algn="l" indent="0" marL="0">
              <a:lnSpc>
                <a:spcPts val="3400"/>
              </a:lnSpc>
              <a:buNone/>
            </a:pPr>
            <a:r>
              <a:rPr lang="en-US" sz="2400" b="1" dirty="0">
                <a:solidFill>
                  <a:srgbClr val="002973"/>
                </a:solidFill>
                <a:latin typeface="Microsoft YaHei" pitchFamily="34" charset="0"/>
                <a:ea typeface="Microsoft YaHei" pitchFamily="34" charset="-122"/>
                <a:cs typeface="Microsoft YaHei" pitchFamily="34" charset="-120"/>
              </a:rPr>
              <a:t>02 /</a:t>
            </a:r>
            <a:endParaRPr 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9144000" cy="6829425"/>
          </a:xfrm>
          <a:prstGeom prst="rect">
            <a:avLst/>
          </a:prstGeom>
          <a:solidFill>
            <a:srgbClr val="FFFFFF"/>
          </a:solidFill>
          <a:ln/>
        </p:spPr>
      </p:sp>
      <p:sp>
        <p:nvSpPr>
          <p:cNvPr id="3" name="Text 1"/>
          <p:cNvSpPr/>
          <p:nvPr/>
        </p:nvSpPr>
        <p:spPr>
          <a:xfrm>
            <a:off x="571500" y="571500"/>
            <a:ext cx="5133975"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零偏斜设计的局限</a:t>
            </a:r>
            <a:endParaRPr lang="en-US" sz="2200" dirty="0"/>
          </a:p>
        </p:txBody>
      </p:sp>
      <p:sp>
        <p:nvSpPr>
          <p:cNvPr id="4" name="Text 2"/>
          <p:cNvSpPr/>
          <p:nvPr/>
        </p:nvSpPr>
        <p:spPr>
          <a:xfrm>
            <a:off x="571500" y="1028700"/>
            <a:ext cx="5133975"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sp>
        <p:nvSpPr>
          <p:cNvPr id="5" name="Shape 3"/>
          <p:cNvSpPr/>
          <p:nvPr/>
        </p:nvSpPr>
        <p:spPr>
          <a:xfrm>
            <a:off x="0" y="2305050"/>
            <a:ext cx="9144000" cy="3952875"/>
          </a:xfrm>
          <a:prstGeom prst="rect">
            <a:avLst/>
          </a:prstGeom>
          <a:solidFill>
            <a:srgbClr val="F7F8FC"/>
          </a:solidFill>
          <a:ln/>
        </p:spPr>
      </p:sp>
      <p:pic>
        <p:nvPicPr>
          <p:cNvPr id="6" name="Image 0" descr="preencoded.png">    </p:cNvPr>
          <p:cNvPicPr>
            <a:picLocks noChangeAspect="1"/>
          </p:cNvPicPr>
          <p:nvPr/>
        </p:nvPicPr>
        <p:blipFill>
          <a:blip r:embed="rId1"/>
          <a:srcRect l="27169" r="27169" t="0" b="0"/>
          <a:stretch/>
        </p:blipFill>
        <p:spPr>
          <a:xfrm>
            <a:off x="6286500" y="0"/>
            <a:ext cx="2857500" cy="6257925"/>
          </a:xfrm>
          <a:prstGeom prst="rect">
            <a:avLst/>
          </a:prstGeom>
        </p:spPr>
      </p:pic>
      <p:sp>
        <p:nvSpPr>
          <p:cNvPr id="7" name="Shape 4"/>
          <p:cNvSpPr/>
          <p:nvPr/>
        </p:nvSpPr>
        <p:spPr>
          <a:xfrm>
            <a:off x="571500" y="2690813"/>
            <a:ext cx="333375" cy="333375"/>
          </a:xfrm>
          <a:prstGeom prst="ellipse">
            <a:avLst/>
          </a:prstGeom>
          <a:solidFill>
            <a:srgbClr val="002973"/>
          </a:solidFill>
          <a:ln/>
        </p:spPr>
      </p:sp>
      <p:pic>
        <p:nvPicPr>
          <p:cNvPr id="8" name="Image 1" descr="preencoded.png">    </p:cNvPr>
          <p:cNvPicPr>
            <a:picLocks noChangeAspect="1"/>
          </p:cNvPicPr>
          <p:nvPr/>
        </p:nvPicPr>
        <p:blipFill>
          <a:blip r:embed="rId2"/>
          <a:srcRect l="0" r="0" t="0" b="0"/>
          <a:stretch/>
        </p:blipFill>
        <p:spPr>
          <a:xfrm>
            <a:off x="642938" y="2762250"/>
            <a:ext cx="190500" cy="190500"/>
          </a:xfrm>
          <a:prstGeom prst="rect">
            <a:avLst/>
          </a:prstGeom>
        </p:spPr>
      </p:pic>
      <p:sp>
        <p:nvSpPr>
          <p:cNvPr id="9" name="Text 5"/>
          <p:cNvSpPr/>
          <p:nvPr/>
        </p:nvSpPr>
        <p:spPr>
          <a:xfrm>
            <a:off x="571500" y="3267075"/>
            <a:ext cx="2381250"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零偏斜设计基础</a:t>
            </a:r>
            <a:endParaRPr lang="en-US" sz="1300" dirty="0"/>
          </a:p>
        </p:txBody>
      </p:sp>
      <p:sp>
        <p:nvSpPr>
          <p:cNvPr id="10" name="Text 6"/>
          <p:cNvSpPr/>
          <p:nvPr/>
        </p:nvSpPr>
        <p:spPr>
          <a:xfrm>
            <a:off x="571500" y="3586163"/>
            <a:ext cx="2381250"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零偏斜设计假设所有存储元件的时钟到达时间相同，简化了时钟网络的设计，但忽略了路径延迟差异，导致性能受限。</a:t>
            </a:r>
            <a:endParaRPr lang="en-US" sz="900" dirty="0"/>
          </a:p>
        </p:txBody>
      </p:sp>
      <p:sp>
        <p:nvSpPr>
          <p:cNvPr id="11" name="Shape 7"/>
          <p:cNvSpPr/>
          <p:nvPr/>
        </p:nvSpPr>
        <p:spPr>
          <a:xfrm>
            <a:off x="3333750" y="2690813"/>
            <a:ext cx="333375" cy="333375"/>
          </a:xfrm>
          <a:prstGeom prst="ellipse">
            <a:avLst/>
          </a:prstGeom>
          <a:solidFill>
            <a:srgbClr val="002973"/>
          </a:solidFill>
          <a:ln/>
        </p:spPr>
      </p:sp>
      <p:pic>
        <p:nvPicPr>
          <p:cNvPr id="12" name="Image 2" descr="preencoded.png">    </p:cNvPr>
          <p:cNvPicPr>
            <a:picLocks noChangeAspect="1"/>
          </p:cNvPicPr>
          <p:nvPr/>
        </p:nvPicPr>
        <p:blipFill>
          <a:blip r:embed="rId3"/>
          <a:srcRect l="0" r="0" t="0" b="0"/>
          <a:stretch/>
        </p:blipFill>
        <p:spPr>
          <a:xfrm>
            <a:off x="3405187" y="2762250"/>
            <a:ext cx="190500" cy="190500"/>
          </a:xfrm>
          <a:prstGeom prst="rect">
            <a:avLst/>
          </a:prstGeom>
        </p:spPr>
      </p:pic>
      <p:sp>
        <p:nvSpPr>
          <p:cNvPr id="13" name="Text 8"/>
          <p:cNvSpPr/>
          <p:nvPr/>
        </p:nvSpPr>
        <p:spPr>
          <a:xfrm>
            <a:off x="3333750" y="3267075"/>
            <a:ext cx="2381250"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路径延迟差异</a:t>
            </a:r>
            <a:endParaRPr lang="en-US" sz="1300" dirty="0"/>
          </a:p>
        </p:txBody>
      </p:sp>
      <p:sp>
        <p:nvSpPr>
          <p:cNvPr id="14" name="Text 9"/>
          <p:cNvSpPr/>
          <p:nvPr/>
        </p:nvSpPr>
        <p:spPr>
          <a:xfrm>
            <a:off x="3333750" y="3586163"/>
            <a:ext cx="2381250"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不同路径的延迟差异显著，零偏斜设计未能有效利用这些差异，限制了电路的运行频率和性能。</a:t>
            </a:r>
            <a:endParaRPr lang="en-US" sz="900" dirty="0"/>
          </a:p>
        </p:txBody>
      </p:sp>
      <p:sp>
        <p:nvSpPr>
          <p:cNvPr id="15" name="Shape 10"/>
          <p:cNvSpPr/>
          <p:nvPr/>
        </p:nvSpPr>
        <p:spPr>
          <a:xfrm>
            <a:off x="571500" y="4538663"/>
            <a:ext cx="333375" cy="333375"/>
          </a:xfrm>
          <a:prstGeom prst="ellipse">
            <a:avLst/>
          </a:prstGeom>
          <a:solidFill>
            <a:srgbClr val="002973"/>
          </a:solidFill>
          <a:ln/>
        </p:spPr>
      </p:sp>
      <p:pic>
        <p:nvPicPr>
          <p:cNvPr id="16" name="Image 3" descr="preencoded.png">    </p:cNvPr>
          <p:cNvPicPr>
            <a:picLocks noChangeAspect="1"/>
          </p:cNvPicPr>
          <p:nvPr/>
        </p:nvPicPr>
        <p:blipFill>
          <a:blip r:embed="rId4"/>
          <a:srcRect l="0" r="0" t="0" b="0"/>
          <a:stretch/>
        </p:blipFill>
        <p:spPr>
          <a:xfrm>
            <a:off x="642938" y="4610100"/>
            <a:ext cx="190500" cy="190500"/>
          </a:xfrm>
          <a:prstGeom prst="rect">
            <a:avLst/>
          </a:prstGeom>
        </p:spPr>
      </p:pic>
      <p:sp>
        <p:nvSpPr>
          <p:cNvPr id="17" name="Text 11"/>
          <p:cNvSpPr/>
          <p:nvPr/>
        </p:nvSpPr>
        <p:spPr>
          <a:xfrm>
            <a:off x="571500" y="5114925"/>
            <a:ext cx="2381250"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过程变化影响</a:t>
            </a:r>
            <a:endParaRPr lang="en-US" sz="1300" dirty="0"/>
          </a:p>
        </p:txBody>
      </p:sp>
      <p:sp>
        <p:nvSpPr>
          <p:cNvPr id="18" name="Text 12"/>
          <p:cNvSpPr/>
          <p:nvPr/>
        </p:nvSpPr>
        <p:spPr>
          <a:xfrm>
            <a:off x="571500" y="5434013"/>
            <a:ext cx="2381250"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深亚微米技术中的过程变化难以控制，零偏斜设计对这些变化敏感，增加了电路的失效风险。</a:t>
            </a:r>
            <a:endParaRPr lang="en-US" sz="900" dirty="0"/>
          </a:p>
        </p:txBody>
      </p:sp>
      <p:sp>
        <p:nvSpPr>
          <p:cNvPr id="19" name="Shape 13"/>
          <p:cNvSpPr/>
          <p:nvPr/>
        </p:nvSpPr>
        <p:spPr>
          <a:xfrm>
            <a:off x="3333750" y="4538663"/>
            <a:ext cx="333375" cy="333375"/>
          </a:xfrm>
          <a:prstGeom prst="ellipse">
            <a:avLst/>
          </a:prstGeom>
          <a:solidFill>
            <a:srgbClr val="002973"/>
          </a:solidFill>
          <a:ln/>
        </p:spPr>
      </p:sp>
      <p:pic>
        <p:nvPicPr>
          <p:cNvPr id="20" name="Image 4" descr="preencoded.png">    </p:cNvPr>
          <p:cNvPicPr>
            <a:picLocks noChangeAspect="1"/>
          </p:cNvPicPr>
          <p:nvPr/>
        </p:nvPicPr>
        <p:blipFill>
          <a:blip r:embed="rId5"/>
          <a:srcRect l="0" r="0" t="0" b="0"/>
          <a:stretch/>
        </p:blipFill>
        <p:spPr>
          <a:xfrm>
            <a:off x="3405187" y="4610100"/>
            <a:ext cx="190500" cy="190500"/>
          </a:xfrm>
          <a:prstGeom prst="rect">
            <a:avLst/>
          </a:prstGeom>
        </p:spPr>
      </p:pic>
      <p:sp>
        <p:nvSpPr>
          <p:cNvPr id="21" name="Text 14"/>
          <p:cNvSpPr/>
          <p:nvPr/>
        </p:nvSpPr>
        <p:spPr>
          <a:xfrm>
            <a:off x="3333750" y="5114925"/>
            <a:ext cx="2381250"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产量损失原因</a:t>
            </a:r>
            <a:endParaRPr lang="en-US" sz="1300" dirty="0"/>
          </a:p>
        </p:txBody>
      </p:sp>
      <p:sp>
        <p:nvSpPr>
          <p:cNvPr id="22" name="Text 15"/>
          <p:cNvSpPr/>
          <p:nvPr/>
        </p:nvSpPr>
        <p:spPr>
          <a:xfrm>
            <a:off x="3333750" y="5434013"/>
            <a:ext cx="2381250"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时序失败是高绩效电路产量损失的主要原因，零偏斜设计未充分考虑这一因素，导致产量低于预期。</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sp>
        <p:nvSpPr>
          <p:cNvPr id="3" name="Text 1"/>
          <p:cNvSpPr/>
          <p:nvPr/>
        </p:nvSpPr>
        <p:spPr>
          <a:xfrm>
            <a:off x="571500" y="571500"/>
            <a:ext cx="4095750"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时钟周期优化挑战</a:t>
            </a:r>
            <a:endParaRPr lang="en-US" sz="2200" dirty="0"/>
          </a:p>
        </p:txBody>
      </p:sp>
      <p:sp>
        <p:nvSpPr>
          <p:cNvPr id="4" name="Text 2"/>
          <p:cNvSpPr/>
          <p:nvPr/>
        </p:nvSpPr>
        <p:spPr>
          <a:xfrm>
            <a:off x="571500" y="1028700"/>
            <a:ext cx="4095750"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sp>
        <p:nvSpPr>
          <p:cNvPr id="5" name="Shape 3"/>
          <p:cNvSpPr/>
          <p:nvPr/>
        </p:nvSpPr>
        <p:spPr>
          <a:xfrm>
            <a:off x="5048250" y="0"/>
            <a:ext cx="4095750" cy="5143500"/>
          </a:xfrm>
          <a:prstGeom prst="rect">
            <a:avLst/>
          </a:prstGeom>
          <a:solidFill>
            <a:srgbClr val="F7F8FC"/>
          </a:solidFill>
          <a:ln/>
        </p:spPr>
      </p:sp>
      <p:pic>
        <p:nvPicPr>
          <p:cNvPr id="6" name="Image 0" descr="preencoded.png">    </p:cNvPr>
          <p:cNvPicPr>
            <a:picLocks noChangeAspect="1"/>
          </p:cNvPicPr>
          <p:nvPr/>
        </p:nvPicPr>
        <p:blipFill>
          <a:blip r:embed="rId1"/>
          <a:srcRect l="0" r="0" t="24858" b="24858"/>
          <a:stretch/>
        </p:blipFill>
        <p:spPr>
          <a:xfrm>
            <a:off x="0" y="2071688"/>
            <a:ext cx="5048250" cy="2538413"/>
          </a:xfrm>
          <a:prstGeom prst="rect">
            <a:avLst/>
          </a:prstGeom>
        </p:spPr>
      </p:pic>
      <p:sp>
        <p:nvSpPr>
          <p:cNvPr id="7" name="Shape 4"/>
          <p:cNvSpPr/>
          <p:nvPr/>
        </p:nvSpPr>
        <p:spPr>
          <a:xfrm>
            <a:off x="5619750" y="571500"/>
            <a:ext cx="333375" cy="333375"/>
          </a:xfrm>
          <a:prstGeom prst="ellipse">
            <a:avLst/>
          </a:prstGeom>
          <a:solidFill>
            <a:srgbClr val="002973"/>
          </a:solidFill>
          <a:ln/>
        </p:spPr>
      </p:sp>
      <p:pic>
        <p:nvPicPr>
          <p:cNvPr id="8" name="Image 1" descr="preencoded.png">    </p:cNvPr>
          <p:cNvPicPr>
            <a:picLocks noChangeAspect="1"/>
          </p:cNvPicPr>
          <p:nvPr/>
        </p:nvPicPr>
        <p:blipFill>
          <a:blip r:embed="rId2"/>
          <a:srcRect l="0" r="0" t="0" b="0"/>
          <a:stretch/>
        </p:blipFill>
        <p:spPr>
          <a:xfrm>
            <a:off x="5691188" y="642938"/>
            <a:ext cx="190500" cy="190500"/>
          </a:xfrm>
          <a:prstGeom prst="rect">
            <a:avLst/>
          </a:prstGeom>
        </p:spPr>
      </p:pic>
      <p:sp>
        <p:nvSpPr>
          <p:cNvPr id="9" name="Text 5"/>
          <p:cNvSpPr/>
          <p:nvPr/>
        </p:nvSpPr>
        <p:spPr>
          <a:xfrm>
            <a:off x="6138863" y="571500"/>
            <a:ext cx="242887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路径延迟平衡难题</a:t>
            </a:r>
            <a:endParaRPr lang="en-US" sz="1300" dirty="0"/>
          </a:p>
        </p:txBody>
      </p:sp>
      <p:sp>
        <p:nvSpPr>
          <p:cNvPr id="10" name="Text 6"/>
          <p:cNvSpPr/>
          <p:nvPr/>
        </p:nvSpPr>
        <p:spPr>
          <a:xfrm>
            <a:off x="6138863" y="890587"/>
            <a:ext cx="2428875" cy="952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在深亚微米技术中，路径延迟难以完美平衡，导致时钟周期优化成为一大挑战。设计师采用电路重定时和流水线技术来平衡不同电路部分的路径延迟，但路径差异仍需通过时钟偏斜调度进一步优化。</a:t>
            </a:r>
            <a:endParaRPr lang="en-US" sz="900" dirty="0"/>
          </a:p>
        </p:txBody>
      </p:sp>
      <p:sp>
        <p:nvSpPr>
          <p:cNvPr id="11" name="Shape 7"/>
          <p:cNvSpPr/>
          <p:nvPr/>
        </p:nvSpPr>
        <p:spPr>
          <a:xfrm>
            <a:off x="5619750" y="2224088"/>
            <a:ext cx="333375" cy="333375"/>
          </a:xfrm>
          <a:prstGeom prst="ellipse">
            <a:avLst/>
          </a:prstGeom>
          <a:solidFill>
            <a:srgbClr val="002973"/>
          </a:solidFill>
          <a:ln/>
        </p:spPr>
      </p:sp>
      <p:pic>
        <p:nvPicPr>
          <p:cNvPr id="12" name="Image 2" descr="preencoded.png">    </p:cNvPr>
          <p:cNvPicPr>
            <a:picLocks noChangeAspect="1"/>
          </p:cNvPicPr>
          <p:nvPr/>
        </p:nvPicPr>
        <p:blipFill>
          <a:blip r:embed="rId3"/>
          <a:srcRect l="0" r="0" t="0" b="0"/>
          <a:stretch/>
        </p:blipFill>
        <p:spPr>
          <a:xfrm>
            <a:off x="5691188" y="2295525"/>
            <a:ext cx="190500" cy="190500"/>
          </a:xfrm>
          <a:prstGeom prst="rect">
            <a:avLst/>
          </a:prstGeom>
        </p:spPr>
      </p:pic>
      <p:sp>
        <p:nvSpPr>
          <p:cNvPr id="13" name="Text 8"/>
          <p:cNvSpPr/>
          <p:nvPr/>
        </p:nvSpPr>
        <p:spPr>
          <a:xfrm>
            <a:off x="6138863" y="2224088"/>
            <a:ext cx="242887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时钟偏斜定义约束</a:t>
            </a:r>
            <a:endParaRPr lang="en-US" sz="1300" dirty="0"/>
          </a:p>
        </p:txBody>
      </p:sp>
      <p:sp>
        <p:nvSpPr>
          <p:cNvPr id="14" name="Text 9"/>
          <p:cNvSpPr/>
          <p:nvPr/>
        </p:nvSpPr>
        <p:spPr>
          <a:xfrm>
            <a:off x="6138863" y="2543175"/>
            <a:ext cx="2428875" cy="762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时钟偏斜定义带来的路径和循环约束增加了优化难度。线性规划求解器可用于计算最优时钟周期，但实际应用中，这些约束限制了设计灵活性和产量提升潜力。</a:t>
            </a:r>
            <a:endParaRPr lang="en-US" sz="900" dirty="0"/>
          </a:p>
        </p:txBody>
      </p:sp>
      <p:sp>
        <p:nvSpPr>
          <p:cNvPr id="15" name="Shape 10"/>
          <p:cNvSpPr/>
          <p:nvPr/>
        </p:nvSpPr>
        <p:spPr>
          <a:xfrm>
            <a:off x="5619750" y="3686175"/>
            <a:ext cx="333375" cy="333375"/>
          </a:xfrm>
          <a:prstGeom prst="ellipse">
            <a:avLst/>
          </a:prstGeom>
          <a:solidFill>
            <a:srgbClr val="002973"/>
          </a:solidFill>
          <a:ln/>
        </p:spPr>
      </p:sp>
      <p:pic>
        <p:nvPicPr>
          <p:cNvPr id="16" name="Image 3" descr="preencoded.png">    </p:cNvPr>
          <p:cNvPicPr>
            <a:picLocks noChangeAspect="1"/>
          </p:cNvPicPr>
          <p:nvPr/>
        </p:nvPicPr>
        <p:blipFill>
          <a:blip r:embed="rId4"/>
          <a:srcRect l="0" r="0" t="0" b="0"/>
          <a:stretch/>
        </p:blipFill>
        <p:spPr>
          <a:xfrm>
            <a:off x="5691188" y="3757613"/>
            <a:ext cx="190500" cy="190500"/>
          </a:xfrm>
          <a:prstGeom prst="rect">
            <a:avLst/>
          </a:prstGeom>
        </p:spPr>
      </p:pic>
      <p:sp>
        <p:nvSpPr>
          <p:cNvPr id="17" name="Text 11"/>
          <p:cNvSpPr/>
          <p:nvPr/>
        </p:nvSpPr>
        <p:spPr>
          <a:xfrm>
            <a:off x="6138863" y="3686175"/>
            <a:ext cx="242887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优化与产量损失</a:t>
            </a:r>
            <a:endParaRPr lang="en-US" sz="1300" dirty="0"/>
          </a:p>
        </p:txBody>
      </p:sp>
      <p:sp>
        <p:nvSpPr>
          <p:cNvPr id="18" name="Text 12"/>
          <p:cNvSpPr/>
          <p:nvPr/>
        </p:nvSpPr>
        <p:spPr>
          <a:xfrm>
            <a:off x="6138863" y="4005263"/>
            <a:ext cx="2428875" cy="762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尽管时钟偏斜调度可提高操作频率，但若未充分考虑时钟偏斜对产量的影响，可能导致许多偏斜值接近其可行范围边界，从而增加因时序失败引起的产量损失风险。</a:t>
            </a: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22</Slides>
  <Notes>22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2024-09-26T04:54:53Z</dcterms:created>
  <dcterms:modified xsi:type="dcterms:W3CDTF">2024-09-26T04:54:53Z</dcterms:modified>
</cp:coreProperties>
</file>